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65" r:id="rId4"/>
    <p:sldId id="270" r:id="rId5"/>
    <p:sldId id="279" r:id="rId6"/>
    <p:sldId id="277" r:id="rId7"/>
    <p:sldId id="272" r:id="rId8"/>
    <p:sldId id="273" r:id="rId9"/>
    <p:sldId id="274" r:id="rId10"/>
    <p:sldId id="275" r:id="rId11"/>
    <p:sldId id="266" r:id="rId12"/>
    <p:sldId id="259" r:id="rId13"/>
    <p:sldId id="261" r:id="rId14"/>
    <p:sldId id="278" r:id="rId15"/>
    <p:sldId id="267" r:id="rId16"/>
    <p:sldId id="260" r:id="rId17"/>
    <p:sldId id="262" r:id="rId18"/>
    <p:sldId id="268" r:id="rId19"/>
    <p:sldId id="263" r:id="rId20"/>
    <p:sldId id="264" r:id="rId21"/>
    <p:sldId id="276" r:id="rId22"/>
    <p:sldId id="25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D137BB-9A06-48D9-B256-E44D3F8BA46E}" type="datetimeFigureOut">
              <a:rPr lang="en-US" smtClean="0"/>
              <a:pPr/>
              <a:t>09/17/2013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A0D0AA-3F78-4EDF-B7E6-62FDD864470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97440B-5625-4015-9FD2-5CF1666AB55D}" type="datetime1">
              <a:rPr lang="en-US" smtClean="0"/>
              <a:pPr/>
              <a:t>09/17/2013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7B7107-7F38-424C-98DE-D16D646BCF6B}" type="datetime1">
              <a:rPr lang="en-US" smtClean="0"/>
              <a:pPr/>
              <a:t>09/17/2013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3E2A7-C612-45C4-AA8E-5F0B4D8A9187}" type="datetime1">
              <a:rPr lang="en-US" smtClean="0"/>
              <a:pPr/>
              <a:t>09/17/2013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DAE8D7-3886-4524-ABB2-AF535903FDB7}" type="datetime1">
              <a:rPr lang="en-US" smtClean="0"/>
              <a:pPr/>
              <a:t>09/17/2013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74B956-D805-4026-8C68-69489A662ECB}" type="datetime1">
              <a:rPr lang="en-US" smtClean="0"/>
              <a:pPr/>
              <a:t>09/17/2013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68278E-BE5F-4091-8681-3C40E4967978}" type="datetime1">
              <a:rPr lang="en-US" smtClean="0"/>
              <a:pPr/>
              <a:t>09/17/2013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6B95B0-F2A3-4C63-8CCE-AFAA7B7915ED}" type="datetime1">
              <a:rPr lang="en-US" smtClean="0"/>
              <a:pPr/>
              <a:t>09/17/2013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9F3C7D-C9AC-4739-9504-68721EA16231}" type="datetime1">
              <a:rPr lang="en-US" smtClean="0"/>
              <a:pPr/>
              <a:t>09/17/2013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EC1733-12E4-431E-BE1A-9ED60393CF0B}" type="datetime1">
              <a:rPr lang="en-US" smtClean="0"/>
              <a:pPr/>
              <a:t>09/17/2013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DD4D2B-D584-493F-921B-39779D157E1F}" type="datetime1">
              <a:rPr lang="en-US" smtClean="0"/>
              <a:pPr/>
              <a:t>09/17/2013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0D9975-ABF8-4AA1-9826-B7C40A5A9D98}" type="datetime1">
              <a:rPr lang="en-US" smtClean="0"/>
              <a:pPr/>
              <a:t>09/17/2013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21B07B-5B1C-4123-AB54-1A69EC30F7B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4F87C8-59C1-4179-A575-3180CCD71DB9}" type="datetime1">
              <a:rPr lang="en-US" smtClean="0"/>
              <a:pPr/>
              <a:t>09/17/2013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21B07B-5B1C-4123-AB54-1A69EC30F7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ada.gov/regs2010/2010ADAStandards/Guidance2010ADAstandards.htm" TargetMode="External"/><Relationship Id="rId2" Type="http://schemas.openxmlformats.org/officeDocument/2006/relationships/hyperlink" Target="http://www.ada.gov/regs2010/2010ADAStandards/2010ADAstandards.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access-board.gov/guidelines-and-standards/streets-sidewalks/public-rights-of-way/proposed-rights-of-way-guideline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fhwa.dot.gov/civilrights/programs/doj_fhwa_ta.cf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wgover@sha.state.md.us" TargetMode="External"/><Relationship Id="rId2" Type="http://schemas.openxmlformats.org/officeDocument/2006/relationships/hyperlink" Target="mailto:lsinger@sha.state.md.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1447800"/>
          </a:xfrm>
        </p:spPr>
        <p:txBody>
          <a:bodyPr>
            <a:normAutofit/>
          </a:bodyPr>
          <a:lstStyle/>
          <a:p>
            <a:r>
              <a:rPr lang="en-US" sz="5400" b="1" dirty="0" smtClean="0">
                <a:solidFill>
                  <a:schemeClr val="accent1"/>
                </a:solidFill>
              </a:rPr>
              <a:t>ADA Update</a:t>
            </a:r>
            <a:r>
              <a:rPr lang="en-US" sz="5400" b="1" dirty="0" smtClean="0"/>
              <a:t> </a:t>
            </a:r>
            <a:endParaRPr lang="en-US" sz="5400" b="1" dirty="0"/>
          </a:p>
        </p:txBody>
      </p:sp>
      <p:sp>
        <p:nvSpPr>
          <p:cNvPr id="3" name="Subtitle 2"/>
          <p:cNvSpPr>
            <a:spLocks noGrp="1"/>
          </p:cNvSpPr>
          <p:nvPr>
            <p:ph type="subTitle" idx="1"/>
          </p:nvPr>
        </p:nvSpPr>
        <p:spPr>
          <a:xfrm>
            <a:off x="1371600" y="2743200"/>
            <a:ext cx="6400800" cy="3048000"/>
          </a:xfrm>
        </p:spPr>
        <p:txBody>
          <a:bodyPr>
            <a:noAutofit/>
          </a:bodyPr>
          <a:lstStyle/>
          <a:p>
            <a:r>
              <a:rPr lang="en-US" sz="2800" b="1" dirty="0" smtClean="0">
                <a:solidFill>
                  <a:schemeClr val="tx2"/>
                </a:solidFill>
              </a:rPr>
              <a:t>Linda I. Singer</a:t>
            </a:r>
          </a:p>
          <a:p>
            <a:r>
              <a:rPr lang="en-US" sz="2800" b="1" dirty="0" smtClean="0">
                <a:solidFill>
                  <a:schemeClr val="tx2"/>
                </a:solidFill>
              </a:rPr>
              <a:t>ADA Title II Coordinator</a:t>
            </a:r>
          </a:p>
          <a:p>
            <a:endParaRPr lang="en-US" sz="2800" b="1" dirty="0">
              <a:solidFill>
                <a:schemeClr val="tx2"/>
              </a:solidFill>
            </a:endParaRPr>
          </a:p>
          <a:p>
            <a:r>
              <a:rPr lang="en-US" sz="2800" b="1" dirty="0" smtClean="0">
                <a:solidFill>
                  <a:schemeClr val="tx2"/>
                </a:solidFill>
              </a:rPr>
              <a:t>John Gover</a:t>
            </a:r>
          </a:p>
          <a:p>
            <a:r>
              <a:rPr lang="en-US" sz="2800" b="1" dirty="0" smtClean="0">
                <a:solidFill>
                  <a:schemeClr val="tx2"/>
                </a:solidFill>
              </a:rPr>
              <a:t>ADA Review Team Leader</a:t>
            </a:r>
          </a:p>
          <a:p>
            <a:endParaRPr lang="en-US" sz="2800" b="1" dirty="0" smtClean="0">
              <a:solidFill>
                <a:schemeClr val="tx2"/>
              </a:solidFill>
            </a:endParaRPr>
          </a:p>
          <a:p>
            <a:r>
              <a:rPr lang="en-US" sz="2800" b="1" dirty="0" smtClean="0">
                <a:solidFill>
                  <a:schemeClr val="tx2"/>
                </a:solidFill>
              </a:rPr>
              <a:t>Maryland State Highway Administration</a:t>
            </a:r>
            <a:endParaRPr lang="en-US" sz="2800" b="1" dirty="0">
              <a:solidFill>
                <a:schemeClr val="tx2"/>
              </a:solidFill>
            </a:endParaRPr>
          </a:p>
        </p:txBody>
      </p:sp>
      <p:sp>
        <p:nvSpPr>
          <p:cNvPr id="4" name="Slide Number Placeholder 3"/>
          <p:cNvSpPr>
            <a:spLocks noGrp="1"/>
          </p:cNvSpPr>
          <p:nvPr>
            <p:ph type="sldNum" sz="quarter" idx="12"/>
          </p:nvPr>
        </p:nvSpPr>
        <p:spPr/>
        <p:txBody>
          <a:bodyPr/>
          <a:lstStyle/>
          <a:p>
            <a:fld id="{9921B07B-5B1C-4123-AB54-1A69EC30F7B8}"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Monitoring/Oversight</a:t>
            </a:r>
          </a:p>
          <a:p>
            <a:pPr lvl="1"/>
            <a:r>
              <a:rPr lang="en-US" dirty="0" smtClean="0"/>
              <a:t>SHA will require/assist in modifications of incorrect design/construction</a:t>
            </a:r>
          </a:p>
          <a:p>
            <a:pPr lvl="1"/>
            <a:r>
              <a:rPr lang="en-US" dirty="0" smtClean="0"/>
              <a:t>SHA will work with sub-recipient to develop necessary programmatic issues, i.e. planning and scheduling of work in transition plans</a:t>
            </a:r>
          </a:p>
          <a:p>
            <a:pPr lvl="1"/>
            <a:r>
              <a:rPr lang="en-US" dirty="0" smtClean="0"/>
              <a:t>SHA involvement in complaint resolution</a:t>
            </a:r>
            <a:endParaRPr lang="en-US" dirty="0"/>
          </a:p>
          <a:p>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2010 Standards</a:t>
            </a:r>
            <a:endParaRPr lang="en-US" dirty="0">
              <a:solidFill>
                <a:schemeClr val="accent1"/>
              </a:solidFill>
            </a:endParaRPr>
          </a:p>
        </p:txBody>
      </p:sp>
      <p:sp>
        <p:nvSpPr>
          <p:cNvPr id="4" name="Text Placeholder 3"/>
          <p:cNvSpPr>
            <a:spLocks noGrp="1"/>
          </p:cNvSpPr>
          <p:nvPr>
            <p:ph type="body" idx="1"/>
          </p:nvPr>
        </p:nvSpPr>
        <p:spPr/>
        <p:txBody>
          <a:bodyPr/>
          <a:lstStyle/>
          <a:p>
            <a:endParaRPr lang="en-US"/>
          </a:p>
        </p:txBody>
      </p:sp>
      <p:sp>
        <p:nvSpPr>
          <p:cNvPr id="5" name="Slide Number Placeholder 4"/>
          <p:cNvSpPr>
            <a:spLocks noGrp="1"/>
          </p:cNvSpPr>
          <p:nvPr>
            <p:ph type="sldNum" sz="quarter" idx="12"/>
          </p:nvPr>
        </p:nvSpPr>
        <p:spPr/>
        <p:txBody>
          <a:bodyPr/>
          <a:lstStyle/>
          <a:p>
            <a:fld id="{9921B07B-5B1C-4123-AB54-1A69EC30F7B8}"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19200"/>
          </a:xfrm>
        </p:spPr>
        <p:txBody>
          <a:bodyPr>
            <a:normAutofit fontScale="90000"/>
          </a:bodyPr>
          <a:lstStyle/>
          <a:p>
            <a:r>
              <a:rPr lang="en-US" dirty="0" smtClean="0"/>
              <a:t>2010 Standards for Accessible Design Implementing  ADA Title II</a:t>
            </a:r>
            <a:endParaRPr lang="en-US" dirty="0"/>
          </a:p>
        </p:txBody>
      </p:sp>
      <p:sp>
        <p:nvSpPr>
          <p:cNvPr id="3" name="Content Placeholder 2"/>
          <p:cNvSpPr>
            <a:spLocks noGrp="1"/>
          </p:cNvSpPr>
          <p:nvPr>
            <p:ph idx="1"/>
          </p:nvPr>
        </p:nvSpPr>
        <p:spPr>
          <a:xfrm>
            <a:off x="457200" y="2362200"/>
            <a:ext cx="8229600" cy="3763963"/>
          </a:xfrm>
        </p:spPr>
        <p:txBody>
          <a:bodyPr>
            <a:normAutofit fontScale="85000" lnSpcReduction="20000"/>
          </a:bodyPr>
          <a:lstStyle/>
          <a:p>
            <a:r>
              <a:rPr lang="en-US" dirty="0" smtClean="0"/>
              <a:t>As result of the 2008 ADA Amendments Act, the US Access Board developed, and DOJ adopted, 2010 Standards for Accessible Design.</a:t>
            </a:r>
          </a:p>
          <a:p>
            <a:r>
              <a:rPr lang="en-US" dirty="0" smtClean="0"/>
              <a:t>2010 Standards are harmonized the new guidelines with existing policies and guidelines, i.e., “paths of travel.”</a:t>
            </a:r>
          </a:p>
          <a:p>
            <a:r>
              <a:rPr lang="en-US" dirty="0" smtClean="0"/>
              <a:t>When Does it Take Effect?  NOW!</a:t>
            </a:r>
          </a:p>
          <a:p>
            <a:pPr lvl="1"/>
            <a:r>
              <a:rPr lang="en-US" dirty="0" smtClean="0"/>
              <a:t>Effective March 15, 2011</a:t>
            </a:r>
          </a:p>
          <a:p>
            <a:pPr lvl="1"/>
            <a:r>
              <a:rPr lang="en-US" dirty="0" smtClean="0"/>
              <a:t>Required for all new construction/alterations on March 15, 2012</a:t>
            </a:r>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Significant Changes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Element by Element Safe Harbor</a:t>
            </a:r>
          </a:p>
          <a:p>
            <a:r>
              <a:rPr lang="en-US" dirty="0" smtClean="0"/>
              <a:t>Ticketing</a:t>
            </a:r>
          </a:p>
          <a:p>
            <a:r>
              <a:rPr lang="en-US" dirty="0" smtClean="0"/>
              <a:t>Service Animals (When is a miniature horse a dog?)</a:t>
            </a:r>
          </a:p>
          <a:p>
            <a:r>
              <a:rPr lang="en-US" dirty="0" smtClean="0"/>
              <a:t>Wheelchairs and Other Power-Driven Mobility Devices</a:t>
            </a:r>
          </a:p>
          <a:p>
            <a:r>
              <a:rPr lang="en-US" dirty="0" smtClean="0"/>
              <a:t>Effective Communications </a:t>
            </a:r>
          </a:p>
          <a:p>
            <a:r>
              <a:rPr lang="en-US" dirty="0" smtClean="0"/>
              <a:t>Residential Housing Offered for Sale to Individual Owners</a:t>
            </a:r>
          </a:p>
          <a:p>
            <a:r>
              <a:rPr lang="en-US" dirty="0" smtClean="0"/>
              <a:t>Detention and Correctional Facilities</a:t>
            </a:r>
          </a:p>
        </p:txBody>
      </p:sp>
      <p:sp>
        <p:nvSpPr>
          <p:cNvPr id="4" name="Slide Number Placeholder 3"/>
          <p:cNvSpPr>
            <a:spLocks noGrp="1"/>
          </p:cNvSpPr>
          <p:nvPr>
            <p:ph type="sldNum" sz="quarter" idx="12"/>
          </p:nvPr>
        </p:nvSpPr>
        <p:spPr/>
        <p:txBody>
          <a:bodyPr/>
          <a:lstStyle/>
          <a:p>
            <a:fld id="{9921B07B-5B1C-4123-AB54-1A69EC30F7B8}"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http://www.ada.gov/regs2010/2010ADAStandards/2010ADAstandards.htm</a:t>
            </a:r>
            <a:endParaRPr lang="en-US" dirty="0" smtClean="0"/>
          </a:p>
          <a:p>
            <a:endParaRPr lang="en-US" dirty="0" smtClean="0"/>
          </a:p>
          <a:p>
            <a:r>
              <a:rPr lang="en-US" dirty="0" smtClean="0">
                <a:hlinkClick r:id="rId3"/>
              </a:rPr>
              <a:t>http://www.ada.gov/regs2010/2010ADAStandards/Guidance2010ADAstandards.htm</a:t>
            </a:r>
            <a:endParaRPr lang="en-US" dirty="0" smtClean="0"/>
          </a:p>
          <a:p>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419600"/>
            <a:ext cx="7772400" cy="1362075"/>
          </a:xfrm>
        </p:spPr>
        <p:txBody>
          <a:bodyPr/>
          <a:lstStyle/>
          <a:p>
            <a:r>
              <a:rPr lang="en-US" dirty="0" smtClean="0">
                <a:solidFill>
                  <a:schemeClr val="accent1"/>
                </a:solidFill>
              </a:rPr>
              <a:t>Public Rights of Way (PROW)</a:t>
            </a:r>
            <a:endParaRPr lang="en-US" dirty="0">
              <a:solidFill>
                <a:schemeClr val="accent1"/>
              </a:solidFill>
            </a:endParaRPr>
          </a:p>
        </p:txBody>
      </p:sp>
      <p:sp>
        <p:nvSpPr>
          <p:cNvPr id="4" name="Text Placeholder 3"/>
          <p:cNvSpPr>
            <a:spLocks noGrp="1"/>
          </p:cNvSpPr>
          <p:nvPr>
            <p:ph type="body" idx="1"/>
          </p:nvPr>
        </p:nvSpPr>
        <p:spPr/>
        <p:txBody>
          <a:bodyPr/>
          <a:lstStyle/>
          <a:p>
            <a:endParaRPr lang="en-US"/>
          </a:p>
        </p:txBody>
      </p:sp>
      <p:sp>
        <p:nvSpPr>
          <p:cNvPr id="5" name="Slide Number Placeholder 4"/>
          <p:cNvSpPr>
            <a:spLocks noGrp="1"/>
          </p:cNvSpPr>
          <p:nvPr>
            <p:ph type="sldNum" sz="quarter" idx="12"/>
          </p:nvPr>
        </p:nvSpPr>
        <p:spPr/>
        <p:txBody>
          <a:bodyPr/>
          <a:lstStyle/>
          <a:p>
            <a:fld id="{9921B07B-5B1C-4123-AB54-1A69EC30F7B8}"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Public Rights of Way?</a:t>
            </a:r>
            <a:endParaRPr lang="en-US" dirty="0"/>
          </a:p>
        </p:txBody>
      </p:sp>
      <p:sp>
        <p:nvSpPr>
          <p:cNvPr id="3" name="Content Placeholder 2"/>
          <p:cNvSpPr>
            <a:spLocks noGrp="1"/>
          </p:cNvSpPr>
          <p:nvPr>
            <p:ph idx="1"/>
          </p:nvPr>
        </p:nvSpPr>
        <p:spPr/>
        <p:txBody>
          <a:bodyPr>
            <a:normAutofit/>
          </a:bodyPr>
          <a:lstStyle/>
          <a:p>
            <a:r>
              <a:rPr lang="en-US" dirty="0" smtClean="0"/>
              <a:t>2010 Standards are directed mostly toward facilities, programs and services – not PROW.</a:t>
            </a:r>
          </a:p>
          <a:p>
            <a:r>
              <a:rPr lang="en-US" dirty="0" smtClean="0"/>
              <a:t>There is a proposed rulemaking in process</a:t>
            </a:r>
          </a:p>
          <a:p>
            <a:pPr lvl="1"/>
            <a:r>
              <a:rPr lang="en-US" dirty="0" smtClean="0"/>
              <a:t>Guidelines are currently being developed,</a:t>
            </a:r>
          </a:p>
          <a:p>
            <a:pPr lvl="2"/>
            <a:r>
              <a:rPr lang="en-US" dirty="0" smtClean="0"/>
              <a:t> ETA is end of 2013</a:t>
            </a:r>
          </a:p>
          <a:p>
            <a:pPr lvl="1"/>
            <a:r>
              <a:rPr lang="en-US" dirty="0" smtClean="0"/>
              <a:t>Must be adopted by DOJ and DOT before it becomes final</a:t>
            </a:r>
          </a:p>
          <a:p>
            <a:pPr lvl="1"/>
            <a:r>
              <a:rPr lang="en-US" dirty="0" smtClean="0"/>
              <a:t>Shared Use Paths will be included</a:t>
            </a:r>
          </a:p>
        </p:txBody>
      </p:sp>
      <p:sp>
        <p:nvSpPr>
          <p:cNvPr id="4" name="Slide Number Placeholder 3"/>
          <p:cNvSpPr>
            <a:spLocks noGrp="1"/>
          </p:cNvSpPr>
          <p:nvPr>
            <p:ph type="sldNum" sz="quarter" idx="12"/>
          </p:nvPr>
        </p:nvSpPr>
        <p:spPr/>
        <p:txBody>
          <a:bodyPr/>
          <a:lstStyle/>
          <a:p>
            <a:fld id="{9921B07B-5B1C-4123-AB54-1A69EC30F7B8}"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Now?</a:t>
            </a:r>
            <a:endParaRPr lang="en-US" dirty="0"/>
          </a:p>
        </p:txBody>
      </p:sp>
      <p:sp>
        <p:nvSpPr>
          <p:cNvPr id="3" name="Content Placeholder 2"/>
          <p:cNvSpPr>
            <a:spLocks noGrp="1"/>
          </p:cNvSpPr>
          <p:nvPr>
            <p:ph idx="1"/>
          </p:nvPr>
        </p:nvSpPr>
        <p:spPr/>
        <p:txBody>
          <a:bodyPr>
            <a:normAutofit fontScale="92500"/>
          </a:bodyPr>
          <a:lstStyle/>
          <a:p>
            <a:r>
              <a:rPr lang="en-US" dirty="0" smtClean="0"/>
              <a:t>According to the Access Board:</a:t>
            </a:r>
          </a:p>
          <a:p>
            <a:pPr lvl="1"/>
            <a:r>
              <a:rPr lang="en-US" dirty="0" smtClean="0"/>
              <a:t>The proposed PROWAG (PROW Accessibility Guidelines) are not final</a:t>
            </a:r>
          </a:p>
          <a:p>
            <a:pPr lvl="1"/>
            <a:endParaRPr lang="en-US" dirty="0" smtClean="0"/>
          </a:p>
          <a:p>
            <a:pPr lvl="1"/>
            <a:r>
              <a:rPr lang="en-US" dirty="0" smtClean="0"/>
              <a:t>BUT, they are recognized by FHWA as a “Best Practice” in meeting ADA obligations for streets and Sidewalks </a:t>
            </a:r>
            <a:r>
              <a:rPr lang="en-US" smtClean="0"/>
              <a:t> </a:t>
            </a:r>
          </a:p>
          <a:p>
            <a:pPr lvl="1"/>
            <a:endParaRPr lang="en-US" dirty="0" smtClean="0"/>
          </a:p>
          <a:p>
            <a:pPr lvl="1"/>
            <a:r>
              <a:rPr lang="en-US" u="sng" dirty="0" smtClean="0">
                <a:hlinkClick r:id="rId2"/>
              </a:rPr>
              <a:t>http://www.access-board.gov/guidelines-and-standards/streets-sidewalks/public-rights-of-way/proposed-rights-of-way-guidelines</a:t>
            </a:r>
            <a:endParaRPr lang="en-US" dirty="0" smtClean="0"/>
          </a:p>
          <a:p>
            <a:pPr lvl="1"/>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chemeClr val="accent1"/>
                </a:solidFill>
              </a:rPr>
              <a:t>FHWA’s Newest Guidance on Alterations</a:t>
            </a:r>
            <a:r>
              <a:rPr lang="en-US" dirty="0" smtClean="0"/>
              <a:t/>
            </a:r>
            <a:br>
              <a:rPr lang="en-US" dirty="0" smtClean="0"/>
            </a:br>
            <a:endParaRPr lang="en-US" dirty="0"/>
          </a:p>
        </p:txBody>
      </p:sp>
      <p:sp>
        <p:nvSpPr>
          <p:cNvPr id="5" name="Text Placeholder 4"/>
          <p:cNvSpPr>
            <a:spLocks noGrp="1"/>
          </p:cNvSpPr>
          <p:nvPr>
            <p:ph type="body" idx="1"/>
          </p:nvPr>
        </p:nvSpPr>
        <p:spPr/>
        <p:txBody>
          <a:bodyPr/>
          <a:lstStyle/>
          <a:p>
            <a:endParaRPr lang="en-US"/>
          </a:p>
        </p:txBody>
      </p:sp>
      <p:sp>
        <p:nvSpPr>
          <p:cNvPr id="6" name="Slide Number Placeholder 5"/>
          <p:cNvSpPr>
            <a:spLocks noGrp="1"/>
          </p:cNvSpPr>
          <p:nvPr>
            <p:ph type="sldNum" sz="quarter" idx="12"/>
          </p:nvPr>
        </p:nvSpPr>
        <p:spPr/>
        <p:txBody>
          <a:bodyPr/>
          <a:lstStyle/>
          <a:p>
            <a:fld id="{9921B07B-5B1C-4123-AB54-1A69EC30F7B8}"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FHWA Guidance on Alterations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Provides clarification/broadens the definition of alteration and activities trigger ADA compliance. </a:t>
            </a:r>
          </a:p>
          <a:p>
            <a:r>
              <a:rPr lang="en-US" dirty="0" smtClean="0"/>
              <a:t>When an alteration occurs to a roadway, curb ramps shall be provided where a pedestrian walkway crosses a curb. </a:t>
            </a:r>
          </a:p>
          <a:p>
            <a:r>
              <a:rPr lang="en-US" dirty="0" smtClean="0"/>
              <a:t>Previously, resurfacing was defined as an alteration BUT…</a:t>
            </a:r>
          </a:p>
          <a:p>
            <a:r>
              <a:rPr lang="en-US" dirty="0" smtClean="0"/>
              <a:t>Micro-surfacing was considered maintenance and therefore did not require ramps be brought up to current ADA standards.</a:t>
            </a:r>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Activities</a:t>
            </a:r>
            <a:endParaRPr lang="en-US" dirty="0"/>
          </a:p>
        </p:txBody>
      </p:sp>
      <p:sp>
        <p:nvSpPr>
          <p:cNvPr id="3" name="Content Placeholder 2"/>
          <p:cNvSpPr>
            <a:spLocks noGrp="1"/>
          </p:cNvSpPr>
          <p:nvPr>
            <p:ph idx="1"/>
          </p:nvPr>
        </p:nvSpPr>
        <p:spPr>
          <a:xfrm>
            <a:off x="457200" y="2286000"/>
            <a:ext cx="8229600" cy="3840163"/>
          </a:xfrm>
        </p:spPr>
        <p:txBody>
          <a:bodyPr/>
          <a:lstStyle/>
          <a:p>
            <a:r>
              <a:rPr lang="en-US" dirty="0" smtClean="0"/>
              <a:t>SHA’s Sub-Recipient Program</a:t>
            </a:r>
          </a:p>
          <a:p>
            <a:r>
              <a:rPr lang="en-US" dirty="0" smtClean="0"/>
              <a:t>2010 ADA Standards</a:t>
            </a:r>
          </a:p>
          <a:p>
            <a:r>
              <a:rPr lang="en-US" dirty="0" smtClean="0"/>
              <a:t>Public Rights of Way </a:t>
            </a:r>
          </a:p>
          <a:p>
            <a:r>
              <a:rPr lang="en-US" dirty="0" smtClean="0"/>
              <a:t>FHWA Guidance on Alterations</a:t>
            </a:r>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SHA’s Response</a:t>
            </a:r>
            <a:endParaRPr lang="en-US" dirty="0"/>
          </a:p>
        </p:txBody>
      </p:sp>
      <p:sp>
        <p:nvSpPr>
          <p:cNvPr id="3" name="Content Placeholder 2"/>
          <p:cNvSpPr>
            <a:spLocks noGrp="1"/>
          </p:cNvSpPr>
          <p:nvPr>
            <p:ph idx="1"/>
          </p:nvPr>
        </p:nvSpPr>
        <p:spPr/>
        <p:txBody>
          <a:bodyPr>
            <a:normAutofit lnSpcReduction="10000"/>
          </a:bodyPr>
          <a:lstStyle/>
          <a:p>
            <a:r>
              <a:rPr lang="en-US" dirty="0" smtClean="0"/>
              <a:t>Modify SHA’s Pavement Preservation Guide and Accessibility Policy and Guidelines to address FHWA’s change</a:t>
            </a:r>
          </a:p>
          <a:p>
            <a:r>
              <a:rPr lang="en-US" dirty="0" smtClean="0"/>
              <a:t>All projects that contain these broader activities require placement of new curb ramps or reconstruction of existing ramps where pedestrian pathways cross a curb.</a:t>
            </a:r>
          </a:p>
          <a:p>
            <a:r>
              <a:rPr lang="en-US" dirty="0" smtClean="0">
                <a:hlinkClick r:id="rId2"/>
              </a:rPr>
              <a:t>http://fhwa.dot.gov/civilrights/programs/doj_fhwa_ta.cfm</a:t>
            </a:r>
            <a:r>
              <a:rPr lang="en-US" dirty="0" smtClean="0"/>
              <a:t> </a:t>
            </a:r>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SHA’s Response</a:t>
            </a:r>
            <a:endParaRPr lang="en-US" dirty="0"/>
          </a:p>
        </p:txBody>
      </p:sp>
      <p:pic>
        <p:nvPicPr>
          <p:cNvPr id="4" name="Content Placeholder 3" descr="SHA Requirements.jpg"/>
          <p:cNvPicPr>
            <a:picLocks noGrp="1" noChangeAspect="1"/>
          </p:cNvPicPr>
          <p:nvPr>
            <p:ph idx="1"/>
          </p:nvPr>
        </p:nvPicPr>
        <p:blipFill>
          <a:blip r:embed="rId2" cstate="print"/>
          <a:stretch>
            <a:fillRect/>
          </a:stretch>
        </p:blipFill>
        <p:spPr>
          <a:xfrm>
            <a:off x="2830883" y="1066800"/>
            <a:ext cx="3482233" cy="5486400"/>
          </a:xfrm>
        </p:spPr>
      </p:pic>
      <p:sp>
        <p:nvSpPr>
          <p:cNvPr id="5" name="Slide Number Placeholder 4"/>
          <p:cNvSpPr>
            <a:spLocks noGrp="1"/>
          </p:cNvSpPr>
          <p:nvPr>
            <p:ph type="sldNum" sz="quarter" idx="12"/>
          </p:nvPr>
        </p:nvSpPr>
        <p:spPr/>
        <p:txBody>
          <a:bodyPr/>
          <a:lstStyle/>
          <a:p>
            <a:fld id="{9921B07B-5B1C-4123-AB54-1A69EC30F7B8}"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Contact Us:</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Linda Singer</a:t>
            </a:r>
          </a:p>
          <a:p>
            <a:pPr lvl="1"/>
            <a:r>
              <a:rPr lang="en-US" dirty="0" smtClean="0"/>
              <a:t>410-545-0362</a:t>
            </a:r>
          </a:p>
          <a:p>
            <a:pPr lvl="1"/>
            <a:r>
              <a:rPr lang="en-US" dirty="0" smtClean="0">
                <a:hlinkClick r:id="rId2"/>
              </a:rPr>
              <a:t>lsinger@sha.state.md.us</a:t>
            </a:r>
            <a:endParaRPr lang="en-US" dirty="0" smtClean="0"/>
          </a:p>
          <a:p>
            <a:pPr lvl="1"/>
            <a:endParaRPr lang="en-US" dirty="0"/>
          </a:p>
          <a:p>
            <a:r>
              <a:rPr lang="en-US" dirty="0" smtClean="0"/>
              <a:t>John Gover</a:t>
            </a:r>
          </a:p>
          <a:p>
            <a:pPr lvl="1"/>
            <a:r>
              <a:rPr lang="en-US" dirty="0" smtClean="0"/>
              <a:t>410-545-8766</a:t>
            </a:r>
          </a:p>
          <a:p>
            <a:pPr lvl="1"/>
            <a:r>
              <a:rPr lang="en-US" dirty="0" smtClean="0">
                <a:hlinkClick r:id="rId3"/>
              </a:rPr>
              <a:t>wgover@sha.state.md.us</a:t>
            </a:r>
            <a:r>
              <a:rPr lang="en-US" dirty="0" smtClean="0"/>
              <a:t> </a:t>
            </a:r>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22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Sub-Recipients</a:t>
            </a:r>
            <a:endParaRPr lang="en-US" dirty="0">
              <a:solidFill>
                <a:schemeClr val="accent1"/>
              </a:solidFill>
            </a:endParaRPr>
          </a:p>
        </p:txBody>
      </p:sp>
      <p:sp>
        <p:nvSpPr>
          <p:cNvPr id="4" name="Text Placeholder 3"/>
          <p:cNvSpPr>
            <a:spLocks noGrp="1"/>
          </p:cNvSpPr>
          <p:nvPr>
            <p:ph type="body" idx="1"/>
          </p:nvPr>
        </p:nvSpPr>
        <p:spPr/>
        <p:txBody>
          <a:bodyPr/>
          <a:lstStyle/>
          <a:p>
            <a:endParaRPr lang="en-US"/>
          </a:p>
        </p:txBody>
      </p:sp>
      <p:sp>
        <p:nvSpPr>
          <p:cNvPr id="5" name="Slide Number Placeholder 4"/>
          <p:cNvSpPr>
            <a:spLocks noGrp="1"/>
          </p:cNvSpPr>
          <p:nvPr>
            <p:ph type="sldNum" sz="quarter" idx="12"/>
          </p:nvPr>
        </p:nvSpPr>
        <p:spPr/>
        <p:txBody>
          <a:bodyPr/>
          <a:lstStyle/>
          <a:p>
            <a:fld id="{9921B07B-5B1C-4123-AB54-1A69EC30F7B8}"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Responsibilities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Local Government:</a:t>
            </a:r>
          </a:p>
          <a:p>
            <a:pPr lvl="1"/>
            <a:r>
              <a:rPr lang="en-US" dirty="0" smtClean="0"/>
              <a:t>ADA Coordinator</a:t>
            </a:r>
          </a:p>
          <a:p>
            <a:pPr lvl="1"/>
            <a:r>
              <a:rPr lang="en-US" dirty="0" smtClean="0"/>
              <a:t>Public notice of ADA/504 obligations</a:t>
            </a:r>
          </a:p>
          <a:p>
            <a:pPr lvl="1"/>
            <a:r>
              <a:rPr lang="en-US" dirty="0" smtClean="0"/>
              <a:t>Complaint/grievance procedure </a:t>
            </a:r>
          </a:p>
          <a:p>
            <a:pPr lvl="1"/>
            <a:r>
              <a:rPr lang="en-US" dirty="0" smtClean="0"/>
              <a:t>Self-evaluation</a:t>
            </a:r>
          </a:p>
          <a:p>
            <a:pPr lvl="1"/>
            <a:r>
              <a:rPr lang="en-US" dirty="0" smtClean="0"/>
              <a:t>Transition Plan</a:t>
            </a:r>
          </a:p>
          <a:p>
            <a:r>
              <a:rPr lang="en-US" dirty="0" smtClean="0"/>
              <a:t>State Transportation Agency:</a:t>
            </a:r>
          </a:p>
          <a:p>
            <a:pPr lvl="1"/>
            <a:r>
              <a:rPr lang="en-US" dirty="0" smtClean="0"/>
              <a:t>Same as above for its own programs/services/policies etc.</a:t>
            </a:r>
          </a:p>
          <a:p>
            <a:pPr lvl="1"/>
            <a:r>
              <a:rPr lang="en-US" dirty="0" smtClean="0"/>
              <a:t>Ensure local entities receiving federal funds comply fully with ADA/504</a:t>
            </a:r>
          </a:p>
          <a:p>
            <a:pPr lvl="1"/>
            <a:r>
              <a:rPr lang="en-US" dirty="0" smtClean="0"/>
              <a:t>Ensure local entitles not receiving federal funds comply with ADA</a:t>
            </a:r>
          </a:p>
          <a:p>
            <a:pPr lvl="1"/>
            <a:r>
              <a:rPr lang="en-US" dirty="0" smtClean="0"/>
              <a:t>This includes having/updating transition plans</a:t>
            </a:r>
          </a:p>
        </p:txBody>
      </p:sp>
      <p:sp>
        <p:nvSpPr>
          <p:cNvPr id="4" name="Slide Number Placeholder 3"/>
          <p:cNvSpPr>
            <a:spLocks noGrp="1"/>
          </p:cNvSpPr>
          <p:nvPr>
            <p:ph type="sldNum" sz="quarter" idx="12"/>
          </p:nvPr>
        </p:nvSpPr>
        <p:spPr/>
        <p:txBody>
          <a:bodyPr/>
          <a:lstStyle/>
          <a:p>
            <a:fld id="{9921B07B-5B1C-4123-AB54-1A69EC30F7B8}"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FHWA:</a:t>
            </a:r>
          </a:p>
          <a:p>
            <a:pPr lvl="1"/>
            <a:r>
              <a:rPr lang="en-US" dirty="0" smtClean="0"/>
              <a:t>Ensure recipients and sub-recipients of federal aid and state and local entities responsible for roadways and pedestrian facilities do not discriminate on basis of disability in any highway transportation program, activity, service or benefit provided to the general public</a:t>
            </a:r>
          </a:p>
          <a:p>
            <a:pPr lvl="1"/>
            <a:r>
              <a:rPr lang="en-US" dirty="0" smtClean="0"/>
              <a:t>FHWA does not have ADA oversight for projects outside PROW that do not use federal surface transportation funds, but does if such funds are used</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Purpose of SHA’s Policy/Program</a:t>
            </a:r>
            <a:endParaRPr lang="en-US" dirty="0"/>
          </a:p>
        </p:txBody>
      </p:sp>
      <p:sp>
        <p:nvSpPr>
          <p:cNvPr id="8" name="Content Placeholder 7"/>
          <p:cNvSpPr>
            <a:spLocks noGrp="1"/>
          </p:cNvSpPr>
          <p:nvPr>
            <p:ph idx="1"/>
          </p:nvPr>
        </p:nvSpPr>
        <p:spPr/>
        <p:txBody>
          <a:bodyPr>
            <a:normAutofit fontScale="85000" lnSpcReduction="20000"/>
          </a:bodyPr>
          <a:lstStyle/>
          <a:p>
            <a:r>
              <a:rPr lang="en-US" dirty="0" smtClean="0"/>
              <a:t>To ensure ADA compliance by state and local entities</a:t>
            </a:r>
          </a:p>
          <a:p>
            <a:r>
              <a:rPr lang="en-US" dirty="0" smtClean="0"/>
              <a:t>To provide structure and expectations regarding compliance statewide</a:t>
            </a:r>
          </a:p>
          <a:p>
            <a:r>
              <a:rPr lang="en-US" dirty="0" smtClean="0"/>
              <a:t>To assist local entities through an education-based approach</a:t>
            </a:r>
          </a:p>
          <a:p>
            <a:r>
              <a:rPr lang="en-US" dirty="0" smtClean="0"/>
              <a:t>To assist local entities in avoiding increasingly harsh penalties for non-compliance</a:t>
            </a:r>
          </a:p>
          <a:p>
            <a:r>
              <a:rPr lang="en-US" dirty="0" smtClean="0"/>
              <a:t>To ensure that federal funds to local entities are not impacted due to failure to comply with ADA</a:t>
            </a:r>
          </a:p>
          <a:p>
            <a:r>
              <a:rPr lang="en-US" dirty="0" smtClean="0"/>
              <a:t>To resolve an FHWA notice to SHA of the need to fulfill its role as a “state transportation agency”</a:t>
            </a:r>
          </a:p>
        </p:txBody>
      </p:sp>
      <p:sp>
        <p:nvSpPr>
          <p:cNvPr id="4" name="Slide Number Placeholder 3"/>
          <p:cNvSpPr>
            <a:spLocks noGrp="1"/>
          </p:cNvSpPr>
          <p:nvPr>
            <p:ph type="sldNum" sz="quarter" idx="12"/>
          </p:nvPr>
        </p:nvSpPr>
        <p:spPr/>
        <p:txBody>
          <a:bodyPr/>
          <a:lstStyle/>
          <a:p>
            <a:fld id="{9921B07B-5B1C-4123-AB54-1A69EC30F7B8}"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Obligations</a:t>
            </a:r>
            <a:endParaRPr lang="en-US" dirty="0"/>
          </a:p>
        </p:txBody>
      </p:sp>
      <p:sp>
        <p:nvSpPr>
          <p:cNvPr id="3" name="Content Placeholder 2"/>
          <p:cNvSpPr>
            <a:spLocks noGrp="1"/>
          </p:cNvSpPr>
          <p:nvPr>
            <p:ph idx="1"/>
          </p:nvPr>
        </p:nvSpPr>
        <p:spPr/>
        <p:txBody>
          <a:bodyPr/>
          <a:lstStyle/>
          <a:p>
            <a:r>
              <a:rPr lang="en-US" dirty="0" smtClean="0"/>
              <a:t>ADA Title II Coordinator</a:t>
            </a:r>
          </a:p>
          <a:p>
            <a:r>
              <a:rPr lang="en-US" dirty="0" smtClean="0"/>
              <a:t>Notice of Non-Discrimination and ADA Obligations</a:t>
            </a:r>
          </a:p>
          <a:p>
            <a:r>
              <a:rPr lang="en-US" dirty="0" smtClean="0"/>
              <a:t>Grievance/Complaint Process and Form</a:t>
            </a:r>
          </a:p>
          <a:p>
            <a:r>
              <a:rPr lang="en-US" dirty="0" smtClean="0"/>
              <a:t>Self-Assurance Notice</a:t>
            </a:r>
          </a:p>
          <a:p>
            <a:r>
              <a:rPr lang="en-US" dirty="0" smtClean="0"/>
              <a:t>Self-Evaluation </a:t>
            </a:r>
          </a:p>
          <a:p>
            <a:r>
              <a:rPr lang="en-US" dirty="0" smtClean="0"/>
              <a:t>Transition Plan</a:t>
            </a:r>
          </a:p>
        </p:txBody>
      </p:sp>
      <p:sp>
        <p:nvSpPr>
          <p:cNvPr id="4" name="Slide Number Placeholder 3"/>
          <p:cNvSpPr>
            <a:spLocks noGrp="1"/>
          </p:cNvSpPr>
          <p:nvPr>
            <p:ph type="sldNum" sz="quarter" idx="12"/>
          </p:nvPr>
        </p:nvSpPr>
        <p:spPr/>
        <p:txBody>
          <a:bodyPr/>
          <a:lstStyle/>
          <a:p>
            <a:fld id="{9921B07B-5B1C-4123-AB54-1A69EC30F7B8}"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Guidance </a:t>
            </a: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smtClean="0"/>
              <a:t>Training</a:t>
            </a:r>
          </a:p>
          <a:p>
            <a:pPr lvl="1"/>
            <a:r>
              <a:rPr lang="en-US" dirty="0" smtClean="0"/>
              <a:t>Administrative compliance</a:t>
            </a:r>
          </a:p>
          <a:p>
            <a:pPr lvl="1"/>
            <a:r>
              <a:rPr lang="en-US" dirty="0" smtClean="0"/>
              <a:t>Construction and Design</a:t>
            </a:r>
          </a:p>
          <a:p>
            <a:r>
              <a:rPr lang="en-US" dirty="0" smtClean="0"/>
              <a:t>Technical Advice and Consultation</a:t>
            </a:r>
          </a:p>
          <a:p>
            <a:r>
              <a:rPr lang="en-US" dirty="0" smtClean="0"/>
              <a:t>Design Review</a:t>
            </a:r>
            <a:endParaRPr lang="en-US" dirty="0"/>
          </a:p>
        </p:txBody>
      </p:sp>
      <p:sp>
        <p:nvSpPr>
          <p:cNvPr id="4" name="Slide Number Placeholder 3"/>
          <p:cNvSpPr>
            <a:spLocks noGrp="1"/>
          </p:cNvSpPr>
          <p:nvPr>
            <p:ph type="sldNum" sz="quarter" idx="12"/>
          </p:nvPr>
        </p:nvSpPr>
        <p:spPr/>
        <p:txBody>
          <a:bodyPr/>
          <a:lstStyle/>
          <a:p>
            <a:fld id="{9921B07B-5B1C-4123-AB54-1A69EC30F7B8}"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It Right</a:t>
            </a:r>
            <a:endParaRPr lang="en-US" dirty="0"/>
          </a:p>
        </p:txBody>
      </p:sp>
      <p:sp>
        <p:nvSpPr>
          <p:cNvPr id="3" name="Content Placeholder 2"/>
          <p:cNvSpPr>
            <a:spLocks noGrp="1"/>
          </p:cNvSpPr>
          <p:nvPr>
            <p:ph idx="1"/>
          </p:nvPr>
        </p:nvSpPr>
        <p:spPr/>
        <p:txBody>
          <a:bodyPr>
            <a:normAutofit/>
          </a:bodyPr>
          <a:lstStyle/>
          <a:p>
            <a:r>
              <a:rPr lang="en-US" dirty="0" smtClean="0"/>
              <a:t>Field Verification</a:t>
            </a:r>
          </a:p>
          <a:p>
            <a:pPr lvl="1"/>
            <a:r>
              <a:rPr lang="en-US" dirty="0" smtClean="0"/>
              <a:t>If a sub-recipient has sidewalk on SHA roadways, SHA will field verify </a:t>
            </a:r>
          </a:p>
          <a:p>
            <a:pPr lvl="1"/>
            <a:r>
              <a:rPr lang="en-US" dirty="0" smtClean="0"/>
              <a:t>First level verification should be done by sub-recipient to verify what has been designed is being constructed properly on sub-recipient’s facilities</a:t>
            </a:r>
          </a:p>
          <a:p>
            <a:pPr lvl="1"/>
            <a:r>
              <a:rPr lang="en-US" dirty="0" smtClean="0"/>
              <a:t>SHA will spot check sub-recipient reports</a:t>
            </a:r>
          </a:p>
        </p:txBody>
      </p:sp>
      <p:sp>
        <p:nvSpPr>
          <p:cNvPr id="4" name="Slide Number Placeholder 3"/>
          <p:cNvSpPr>
            <a:spLocks noGrp="1"/>
          </p:cNvSpPr>
          <p:nvPr>
            <p:ph type="sldNum" sz="quarter" idx="12"/>
          </p:nvPr>
        </p:nvSpPr>
        <p:spPr/>
        <p:txBody>
          <a:bodyPr/>
          <a:lstStyle/>
          <a:p>
            <a:fld id="{9921B07B-5B1C-4123-AB54-1A69EC30F7B8}"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663</TotalTime>
  <Words>734</Words>
  <Application>Microsoft Office PowerPoint</Application>
  <PresentationFormat>On-screen Show (4:3)</PresentationFormat>
  <Paragraphs>134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ADA Update </vt:lpstr>
      <vt:lpstr>Recent Activities</vt:lpstr>
      <vt:lpstr>Sub-Recipients</vt:lpstr>
      <vt:lpstr>Responsibilities</vt:lpstr>
      <vt:lpstr>Slide 5</vt:lpstr>
      <vt:lpstr>Purpose of SHA’s Policy/Program</vt:lpstr>
      <vt:lpstr>Administrative Obligations</vt:lpstr>
      <vt:lpstr>Technical Guidance </vt:lpstr>
      <vt:lpstr>Getting It Right</vt:lpstr>
      <vt:lpstr>Slide 10</vt:lpstr>
      <vt:lpstr>2010 Standards</vt:lpstr>
      <vt:lpstr>2010 Standards for Accessible Design Implementing  ADA Title II</vt:lpstr>
      <vt:lpstr>Significant Changes</vt:lpstr>
      <vt:lpstr>Slide 14</vt:lpstr>
      <vt:lpstr>Public Rights of Way (PROW)</vt:lpstr>
      <vt:lpstr>What about Public Rights of Way?</vt:lpstr>
      <vt:lpstr>What Now?</vt:lpstr>
      <vt:lpstr>FHWA’s Newest Guidance on Alterations </vt:lpstr>
      <vt:lpstr>New FHWA Guidance on Alterations </vt:lpstr>
      <vt:lpstr>SHA’s Response</vt:lpstr>
      <vt:lpstr>SHA’s Response</vt:lpstr>
      <vt:lpstr>Contact Us:</vt:lpstr>
    </vt:vector>
  </TitlesOfParts>
  <Company>MDOT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 Update</dc:title>
  <dc:creator>SHA</dc:creator>
  <cp:lastModifiedBy>SHA</cp:lastModifiedBy>
  <cp:revision>51</cp:revision>
  <dcterms:created xsi:type="dcterms:W3CDTF">2013-09-16T14:43:49Z</dcterms:created>
  <dcterms:modified xsi:type="dcterms:W3CDTF">2013-09-17T19:06:51Z</dcterms:modified>
</cp:coreProperties>
</file>