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8" r:id="rId2"/>
    <p:sldId id="257" r:id="rId3"/>
    <p:sldId id="261" r:id="rId4"/>
    <p:sldId id="262" r:id="rId5"/>
    <p:sldId id="279" r:id="rId6"/>
    <p:sldId id="266" r:id="rId7"/>
    <p:sldId id="344" r:id="rId8"/>
    <p:sldId id="264" r:id="rId9"/>
    <p:sldId id="359" r:id="rId10"/>
    <p:sldId id="267" r:id="rId11"/>
    <p:sldId id="275" r:id="rId12"/>
    <p:sldId id="272" r:id="rId13"/>
    <p:sldId id="276" r:id="rId14"/>
    <p:sldId id="274" r:id="rId15"/>
    <p:sldId id="270" r:id="rId16"/>
    <p:sldId id="346" r:id="rId17"/>
    <p:sldId id="271" r:id="rId18"/>
    <p:sldId id="277" r:id="rId19"/>
    <p:sldId id="278" r:id="rId20"/>
    <p:sldId id="280" r:id="rId21"/>
    <p:sldId id="281" r:id="rId22"/>
    <p:sldId id="356" r:id="rId23"/>
    <p:sldId id="282" r:id="rId24"/>
    <p:sldId id="284" r:id="rId25"/>
    <p:sldId id="283" r:id="rId26"/>
    <p:sldId id="358" r:id="rId27"/>
    <p:sldId id="286" r:id="rId28"/>
    <p:sldId id="287" r:id="rId29"/>
    <p:sldId id="288" r:id="rId30"/>
    <p:sldId id="290" r:id="rId31"/>
    <p:sldId id="289" r:id="rId32"/>
    <p:sldId id="291" r:id="rId33"/>
    <p:sldId id="292" r:id="rId34"/>
    <p:sldId id="307" r:id="rId35"/>
    <p:sldId id="349" r:id="rId36"/>
    <p:sldId id="303" r:id="rId37"/>
    <p:sldId id="360" r:id="rId38"/>
    <p:sldId id="301" r:id="rId39"/>
    <p:sldId id="362" r:id="rId40"/>
    <p:sldId id="297" r:id="rId41"/>
    <p:sldId id="302" r:id="rId42"/>
    <p:sldId id="304" r:id="rId43"/>
    <p:sldId id="351" r:id="rId44"/>
    <p:sldId id="300" r:id="rId45"/>
    <p:sldId id="352" r:id="rId46"/>
    <p:sldId id="355" r:id="rId47"/>
    <p:sldId id="317" r:id="rId48"/>
    <p:sldId id="316" r:id="rId49"/>
    <p:sldId id="312" r:id="rId50"/>
    <p:sldId id="323" r:id="rId51"/>
    <p:sldId id="326" r:id="rId52"/>
    <p:sldId id="325" r:id="rId53"/>
    <p:sldId id="318" r:id="rId54"/>
    <p:sldId id="265" r:id="rId55"/>
    <p:sldId id="340" r:id="rId56"/>
    <p:sldId id="341"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64" autoAdjust="0"/>
    <p:restoredTop sz="94660"/>
  </p:normalViewPr>
  <p:slideViewPr>
    <p:cSldViewPr>
      <p:cViewPr>
        <p:scale>
          <a:sx n="50" d="100"/>
          <a:sy n="50" d="100"/>
        </p:scale>
        <p:origin x="-1230" y="-312"/>
      </p:cViewPr>
      <p:guideLst>
        <p:guide orient="horz" pos="2160"/>
        <p:guide pos="2880"/>
      </p:guideLst>
    </p:cSldViewPr>
  </p:slideViewPr>
  <p:notesTextViewPr>
    <p:cViewPr>
      <p:scale>
        <a:sx n="1" d="1"/>
        <a:sy n="1" d="1"/>
      </p:scale>
      <p:origin x="0" y="0"/>
    </p:cViewPr>
  </p:notesTextViewPr>
  <p:sorterViewPr>
    <p:cViewPr>
      <p:scale>
        <a:sx n="100" d="100"/>
        <a:sy n="100" d="100"/>
      </p:scale>
      <p:origin x="0" y="80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C0E3F4-AAA0-4669-8EAC-A7716D88444F}" type="datetimeFigureOut">
              <a:rPr lang="en-US" smtClean="0"/>
              <a:t>9/20/2013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D80808-4390-4C09-A81F-436843A3501C}" type="slidenum">
              <a:rPr lang="en-US" smtClean="0"/>
              <a:t>‹#›</a:t>
            </a:fld>
            <a:endParaRPr lang="en-US"/>
          </a:p>
        </p:txBody>
      </p:sp>
    </p:spTree>
    <p:extLst>
      <p:ext uri="{BB962C8B-B14F-4D97-AF65-F5344CB8AC3E}">
        <p14:creationId xmlns:p14="http://schemas.microsoft.com/office/powerpoint/2010/main" val="2387839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0375FA-5795-4D97-94C0-19B358EA2492}" type="slidenum">
              <a:rPr lang="en-US" smtClean="0"/>
              <a:t>1</a:t>
            </a:fld>
            <a:endParaRPr lang="en-US" dirty="0"/>
          </a:p>
        </p:txBody>
      </p:sp>
    </p:spTree>
    <p:extLst>
      <p:ext uri="{BB962C8B-B14F-4D97-AF65-F5344CB8AC3E}">
        <p14:creationId xmlns:p14="http://schemas.microsoft.com/office/powerpoint/2010/main" val="223862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D3CDF-ADA7-4536-9BF2-B98FE7B2840E}" type="slidenum">
              <a:rPr lang="en-US"/>
              <a:pPr/>
              <a:t>15</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sz="180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DE9912-EBC6-4A3A-85E4-84A913CCB9F5}" type="slidenum">
              <a:rPr lang="en-US" altLang="en-US" smtClean="0"/>
              <a:pPr eaLnBrk="1" hangingPunct="1"/>
              <a:t>16</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p:spPr>
        <p:txBody>
          <a:bodyPr/>
          <a:lstStyle/>
          <a:p>
            <a:r>
              <a:rPr lang="en-US"/>
              <a:t>New 1B plus navigable barrier at entrance to IHNC.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512C1053-940D-594D-8C85-9A8D6E73CF35}" type="slidenum">
              <a:rPr lang="en-US"/>
              <a:pPr/>
              <a:t>19</a:t>
            </a:fld>
            <a:endParaRPr lang="en-US"/>
          </a:p>
        </p:txBody>
      </p:sp>
      <p:sp>
        <p:nvSpPr>
          <p:cNvPr id="129027" name="Rectangle 7"/>
          <p:cNvSpPr txBox="1">
            <a:spLocks noGrp="1" noChangeArrowheads="1"/>
          </p:cNvSpPr>
          <p:nvPr/>
        </p:nvSpPr>
        <p:spPr bwMode="auto">
          <a:xfrm>
            <a:off x="3884414" y="8685893"/>
            <a:ext cx="2972098" cy="456596"/>
          </a:xfrm>
          <a:prstGeom prst="rect">
            <a:avLst/>
          </a:prstGeom>
          <a:noFill/>
          <a:ln w="9525">
            <a:noFill/>
            <a:miter lim="800000"/>
            <a:headEnd/>
            <a:tailEnd/>
          </a:ln>
        </p:spPr>
        <p:txBody>
          <a:bodyPr lIns="91751" tIns="45876" rIns="91751" bIns="45876" anchor="b">
            <a:prstTxWarp prst="textNoShape">
              <a:avLst/>
            </a:prstTxWarp>
          </a:bodyPr>
          <a:lstStyle/>
          <a:p>
            <a:pPr algn="r"/>
            <a:fld id="{90FDB2AB-A6D7-DA49-9DF6-C62F2EDC3C66}" type="slidenum">
              <a:rPr lang="en-US"/>
              <a:pPr algn="r"/>
              <a:t>19</a:t>
            </a:fld>
            <a:endParaRPr lang="en-US" dirty="0"/>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dirty="0" smtClean="0"/>
          </a:p>
        </p:txBody>
      </p:sp>
      <p:sp>
        <p:nvSpPr>
          <p:cNvPr id="66564" name="Slide Number Placeholder 3"/>
          <p:cNvSpPr>
            <a:spLocks noGrp="1"/>
          </p:cNvSpPr>
          <p:nvPr>
            <p:ph type="sldNum" sz="quarter" idx="5"/>
          </p:nvPr>
        </p:nvSpPr>
        <p:spPr>
          <a:noFill/>
        </p:spPr>
        <p:txBody>
          <a:bodyPr/>
          <a:lstStyle/>
          <a:p>
            <a:fld id="{00B477C4-D059-4C7B-AA5D-E1BFD40AB67B}" type="slidenum">
              <a:rPr lang="en-US" smtClean="0"/>
              <a:pPr/>
              <a:t>20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6E0404-7DB5-48C1-8ADA-5A712C1B9AF0}"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6E0404-7DB5-48C1-8ADA-5A712C1B9AF0}"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A84F4C-CCEF-43C6-A1EE-B9968F8A2113}" type="slidenum">
              <a:rPr lang="en-US" smtClean="0"/>
              <a:t>25</a:t>
            </a:fld>
            <a:endParaRPr lang="en-US"/>
          </a:p>
        </p:txBody>
      </p:sp>
    </p:spTree>
    <p:extLst>
      <p:ext uri="{BB962C8B-B14F-4D97-AF65-F5344CB8AC3E}">
        <p14:creationId xmlns:p14="http://schemas.microsoft.com/office/powerpoint/2010/main" val="1916744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7815D99-4DFA-410D-92C8-C83FBFAFA407}" type="slidenum">
              <a:rPr lang="en-US" smtClean="0"/>
              <a:pPr/>
              <a:t>27</a:t>
            </a:fld>
            <a:endParaRPr lang="en-US" smtClean="0"/>
          </a:p>
        </p:txBody>
      </p:sp>
      <p:sp>
        <p:nvSpPr>
          <p:cNvPr id="71683" name="Rectangle 2"/>
          <p:cNvSpPr>
            <a:spLocks noGrp="1" noRot="1" noChangeAspect="1" noChangeArrowheads="1" noTextEdit="1"/>
          </p:cNvSpPr>
          <p:nvPr>
            <p:ph type="sldImg"/>
          </p:nvPr>
        </p:nvSpPr>
        <p:spPr>
          <a:xfrm>
            <a:off x="1152525" y="692150"/>
            <a:ext cx="4554538" cy="3416300"/>
          </a:xfrm>
          <a:ln/>
        </p:spPr>
      </p:sp>
      <p:sp>
        <p:nvSpPr>
          <p:cNvPr id="71684" name="Rectangle 3"/>
          <p:cNvSpPr>
            <a:spLocks noGrp="1" noChangeArrowheads="1"/>
          </p:cNvSpPr>
          <p:nvPr>
            <p:ph type="body" idx="1"/>
          </p:nvPr>
        </p:nvSpPr>
        <p:spPr>
          <a:xfrm>
            <a:off x="914401" y="4343401"/>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80808-4390-4C09-A81F-436843A3501C}" type="slidenum">
              <a:rPr lang="en-US" smtClean="0"/>
              <a:t>2</a:t>
            </a:fld>
            <a:endParaRPr lang="en-US" dirty="0"/>
          </a:p>
        </p:txBody>
      </p:sp>
    </p:spTree>
    <p:extLst>
      <p:ext uri="{BB962C8B-B14F-4D97-AF65-F5344CB8AC3E}">
        <p14:creationId xmlns:p14="http://schemas.microsoft.com/office/powerpoint/2010/main" val="1933643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608B9C5-965A-4C07-B2F7-292CF69D8089}" type="slidenum">
              <a:rPr lang="en-US" smtClean="0"/>
              <a:pPr/>
              <a:t>28</a:t>
            </a:fld>
            <a:endParaRPr lang="en-US" smtClean="0"/>
          </a:p>
        </p:txBody>
      </p:sp>
      <p:sp>
        <p:nvSpPr>
          <p:cNvPr id="72707" name="Rectangle 2"/>
          <p:cNvSpPr>
            <a:spLocks noGrp="1" noRot="1" noChangeAspect="1" noChangeArrowheads="1" noTextEdit="1"/>
          </p:cNvSpPr>
          <p:nvPr>
            <p:ph type="sldImg"/>
          </p:nvPr>
        </p:nvSpPr>
        <p:spPr>
          <a:xfrm>
            <a:off x="1152525" y="692150"/>
            <a:ext cx="4554538" cy="3416300"/>
          </a:xfrm>
          <a:ln/>
        </p:spPr>
      </p:sp>
      <p:sp>
        <p:nvSpPr>
          <p:cNvPr id="72708" name="Rectangle 3"/>
          <p:cNvSpPr>
            <a:spLocks noGrp="1" noChangeArrowheads="1"/>
          </p:cNvSpPr>
          <p:nvPr>
            <p:ph type="body" idx="1"/>
          </p:nvPr>
        </p:nvSpPr>
        <p:spPr>
          <a:xfrm>
            <a:off x="914401" y="4343401"/>
            <a:ext cx="5029200" cy="4114800"/>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3522689"/>
            <a:ext cx="5649774" cy="5396459"/>
          </a:xfrm>
        </p:spPr>
        <p:txBody>
          <a:bodyPr>
            <a:normAutofit/>
          </a:bodyPr>
          <a:lstStyle/>
          <a:p>
            <a:r>
              <a:rPr lang="en-US" dirty="0" smtClean="0"/>
              <a:t>The Birds Point-New Madrid flood is one feature of the MR&amp;T project.</a:t>
            </a:r>
          </a:p>
          <a:p>
            <a:r>
              <a:rPr lang="en-US" dirty="0" smtClean="0"/>
              <a:t>The floodway was designed to prevent the project flood from exceeding the design elevation at and above Cairo and along east bank levee adjacent to the floodway. </a:t>
            </a:r>
          </a:p>
          <a:p>
            <a:r>
              <a:rPr lang="en-US" dirty="0" smtClean="0"/>
              <a:t>The floodway boundaries are defined by the main stem MR&amp;T project levee between Birds Point, Missouri, and New Madrid, Missouri, on the east and the setback levee on the west.  </a:t>
            </a:r>
          </a:p>
          <a:p>
            <a:r>
              <a:rPr lang="en-US" dirty="0" smtClean="0"/>
              <a:t>The 130,000-acre area within the floodway varies in width from about three to ten miles, has a length of nearly 35 miles. The floodway is designed to divert 550,000 </a:t>
            </a:r>
            <a:r>
              <a:rPr lang="en-US" dirty="0" err="1" smtClean="0"/>
              <a:t>cfs</a:t>
            </a:r>
            <a:r>
              <a:rPr lang="en-US" dirty="0" smtClean="0"/>
              <a:t> from the Mississippi River during the project flood and provides about seven feet of stage lowering in the vicinity of Cairo, with smaller reductions above Cairo and through the floodway reach.</a:t>
            </a:r>
          </a:p>
          <a:p>
            <a:r>
              <a:rPr lang="en-US" dirty="0" smtClean="0"/>
              <a:t>The floodway has two </a:t>
            </a:r>
            <a:r>
              <a:rPr lang="en-US" dirty="0" err="1" smtClean="0"/>
              <a:t>fuseplug</a:t>
            </a:r>
            <a:r>
              <a:rPr lang="en-US" dirty="0" smtClean="0"/>
              <a:t> levees at its upper and lower end. The </a:t>
            </a:r>
            <a:r>
              <a:rPr lang="en-US" dirty="0" err="1" smtClean="0"/>
              <a:t>fuseplug</a:t>
            </a:r>
            <a:r>
              <a:rPr lang="en-US" dirty="0" smtClean="0"/>
              <a:t> sections are levees constructed to a lower height than the main stem levees. The floodway is placed into operation when the </a:t>
            </a:r>
            <a:r>
              <a:rPr lang="en-US" dirty="0" err="1" smtClean="0"/>
              <a:t>fuseplug</a:t>
            </a:r>
            <a:r>
              <a:rPr lang="en-US" dirty="0" smtClean="0"/>
              <a:t> levees are artificially crevassed. Under the current operating plan developed in 1986, the floodway is activated when sections of the frontline levee naturally overtop or are artificially crevassed. The floodway requires timely operation to insure its design effect during a flood approaching the project flood magnitude. In addition to natural overtopping, the plan of operation involves the placing and detonation of explosives at critical locations. </a:t>
            </a:r>
          </a:p>
          <a:p>
            <a:endParaRPr lang="en-US" dirty="0"/>
          </a:p>
        </p:txBody>
      </p:sp>
      <p:sp>
        <p:nvSpPr>
          <p:cNvPr id="4" name="Slide Number Placeholder 3"/>
          <p:cNvSpPr>
            <a:spLocks noGrp="1"/>
          </p:cNvSpPr>
          <p:nvPr>
            <p:ph type="sldNum" sz="quarter" idx="10"/>
          </p:nvPr>
        </p:nvSpPr>
        <p:spPr/>
        <p:txBody>
          <a:bodyPr/>
          <a:lstStyle/>
          <a:p>
            <a:pPr>
              <a:defRPr/>
            </a:pPr>
            <a:fld id="{6A77E875-C618-4734-9B78-C3A1AD64B0F5}" type="slidenum">
              <a:rPr lang="en-US" smtClean="0"/>
              <a:pPr>
                <a:defRPr/>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D02C0CE-2744-4DC9-8676-6CADE50F03C2}" type="slidenum">
              <a:rPr lang="en-US"/>
              <a:pPr/>
              <a:t>32</a:t>
            </a:fld>
            <a:endParaRPr lang="en-US" dirty="0"/>
          </a:p>
        </p:txBody>
      </p:sp>
      <p:sp>
        <p:nvSpPr>
          <p:cNvPr id="470018" name="Rectangle 2"/>
          <p:cNvSpPr>
            <a:spLocks noGrp="1" noRot="1" noChangeAspect="1" noChangeArrowheads="1" noTextEdit="1"/>
          </p:cNvSpPr>
          <p:nvPr>
            <p:ph type="sldImg"/>
          </p:nvPr>
        </p:nvSpPr>
        <p:spPr>
          <a:xfrm>
            <a:off x="447675" y="7938"/>
            <a:ext cx="5978525" cy="4483100"/>
          </a:xfrm>
          <a:ln/>
        </p:spPr>
      </p:sp>
      <p:sp>
        <p:nvSpPr>
          <p:cNvPr id="470019" name="Rectangle 3"/>
          <p:cNvSpPr>
            <a:spLocks noGrp="1" noChangeArrowheads="1"/>
          </p:cNvSpPr>
          <p:nvPr>
            <p:ph type="body" idx="1"/>
          </p:nvPr>
        </p:nvSpPr>
        <p:spPr>
          <a:xfrm>
            <a:off x="454409" y="4492447"/>
            <a:ext cx="5942980" cy="4501806"/>
          </a:xfrm>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6E0404-7DB5-48C1-8ADA-5A712C1B9AF0}" type="slidenum">
              <a:rPr lang="en-US" smtClean="0"/>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0375FA-5795-4D97-94C0-19B358EA2492}" type="slidenum">
              <a:rPr lang="en-US" smtClean="0"/>
              <a:t>42</a:t>
            </a:fld>
            <a:endParaRPr lang="en-US"/>
          </a:p>
        </p:txBody>
      </p:sp>
    </p:spTree>
    <p:extLst>
      <p:ext uri="{BB962C8B-B14F-4D97-AF65-F5344CB8AC3E}">
        <p14:creationId xmlns:p14="http://schemas.microsoft.com/office/powerpoint/2010/main" val="4023351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fld id="{FE5AE411-BF64-4909-BD8A-F1BAE8757937}" type="slidenum">
              <a:rPr lang="en-US" sz="1200" b="0">
                <a:solidFill>
                  <a:schemeClr val="tx1"/>
                </a:solidFill>
              </a:rPr>
              <a:pPr eaLnBrk="1" hangingPunct="1"/>
              <a:t>48</a:t>
            </a:fld>
            <a:endParaRPr lang="en-US" sz="1200" b="0">
              <a:solidFill>
                <a:schemeClr val="tx1"/>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688E79-1393-4931-910F-690B0786225D}" type="slidenum">
              <a:rPr lang="en-US" smtClean="0"/>
              <a:pPr eaLnBrk="1" hangingPunct="1"/>
              <a:t>5</a:t>
            </a:fld>
            <a:endParaRPr lang="en-US" dirty="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dirty="0" smtClean="0"/>
              <a:t>Thiokol's Bob </a:t>
            </a:r>
            <a:r>
              <a:rPr lang="en-US" dirty="0" err="1" smtClean="0"/>
              <a:t>Ebeling</a:t>
            </a:r>
            <a:r>
              <a:rPr lang="en-US" dirty="0" smtClean="0"/>
              <a:t> wrote the infamous 'Help!' memo in October 1985, informing everyone within his capabilities of the growing concerns about low temperature launches relating to the seals on the SRBs. </a:t>
            </a:r>
          </a:p>
          <a:p>
            <a:pPr eaLnBrk="1" hangingPunct="1"/>
            <a:r>
              <a:rPr lang="en-US" dirty="0" smtClean="0"/>
              <a:t>'We didn't think we were getting anyone's attention and we thought by using the subject 'Help!' would get them (Thiokol top level management) to read at least the first sentence of the memo,' said </a:t>
            </a:r>
            <a:r>
              <a:rPr lang="en-US" dirty="0" err="1" smtClean="0"/>
              <a:t>Ebeling</a:t>
            </a:r>
            <a:r>
              <a:rPr lang="en-US" dirty="0" smtClean="0"/>
              <a:t>. </a:t>
            </a:r>
          </a:p>
          <a:p>
            <a:pPr eaLnBrk="1" hangingPunct="1"/>
            <a:endParaRPr lang="en-US" dirty="0" smtClean="0"/>
          </a:p>
          <a:p>
            <a:pPr eaLnBrk="1" hangingPunct="1"/>
            <a:r>
              <a:rPr lang="en-US" dirty="0" smtClean="0"/>
              <a:t>'The entire Thiokol group recommended no launch,' remembered </a:t>
            </a:r>
            <a:r>
              <a:rPr lang="en-US" dirty="0" err="1" smtClean="0"/>
              <a:t>Ebeling</a:t>
            </a:r>
            <a:r>
              <a:rPr lang="en-US" dirty="0" smtClean="0"/>
              <a:t>, as they recommended a minimum launch temperature of 53F (11C). The expected rubber stamping of that recommendation was expected from NASA on the other end of the teleconference. However, they would be proven wrong. </a:t>
            </a:r>
          </a:p>
          <a:p>
            <a:pPr eaLnBrk="1" hangingPunct="1"/>
            <a:r>
              <a:rPr lang="en-US" dirty="0" smtClean="0"/>
              <a:t>'I thought it was a very poor briefing,' said </a:t>
            </a:r>
            <a:r>
              <a:rPr lang="en-US" dirty="0" err="1" smtClean="0"/>
              <a:t>Lovingood</a:t>
            </a:r>
            <a:r>
              <a:rPr lang="en-US" dirty="0" smtClean="0"/>
              <a:t>. 'To make such a huge statement on flight safety, it was an extremely poor briefing.' NASA engineers at MSFC started to pull apart Thiokol's data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8843EB-0C11-4CCC-B28E-8F70DEE19EDE}" type="slidenum">
              <a:rPr lang="en-US"/>
              <a:pPr/>
              <a:t>9</a:t>
            </a:fld>
            <a:endParaRPr lang="en-US"/>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00648C-C461-4C9E-AA36-C3242F1FC459}" type="slidenum">
              <a:rPr lang="en-US" smtClean="0"/>
              <a:pPr eaLnBrk="1" hangingPunct="1"/>
              <a:t>10</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6B36C6-461E-4B1E-8D45-33BDB7B3BB5B}" type="slidenum">
              <a:rPr lang="en-US" smtClean="0"/>
              <a:pPr eaLnBrk="1" hangingPunct="1"/>
              <a:t>11</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smtClean="0"/>
              <a:t>There were many part sto this system controlled ans built by many dififerent agencies</a:t>
            </a:r>
          </a:p>
          <a:p>
            <a:pPr eaLnBrk="1" hangingPunct="1"/>
            <a:endParaRPr lang="en-US" smtClean="0"/>
          </a:p>
          <a:p>
            <a:pPr eaLnBrk="1" hangingPunct="1"/>
            <a:r>
              <a:rPr lang="en-US" smtClean="0"/>
              <a:t>Seams were there and obviosu – post afacto</a:t>
            </a:r>
          </a:p>
          <a:p>
            <a:pPr eaLnBrk="1" hangingPunct="1"/>
            <a:endParaRPr lang="en-US" smtClean="0"/>
          </a:p>
          <a:p>
            <a:pPr eaLnBrk="1" hangingPunct="1"/>
            <a:r>
              <a:rPr lang="en-US" smtClean="0"/>
              <a:t>Levee- floodwall-gates, drainange not gamed as a while.</a:t>
            </a:r>
          </a:p>
          <a:p>
            <a:pPr eaLnBrk="1" hangingPunct="1"/>
            <a:endParaRPr lang="en-US" smtClean="0"/>
          </a:p>
          <a:p>
            <a:pPr eaLnBrk="1" hangingPunct="1"/>
            <a:r>
              <a:rPr lang="en-US" smtClean="0"/>
              <a:t>Whose sytem was it. Was it inspected as a system  -no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E95FB3-9C04-4EC5-A94F-B5C97F9DDEC2}" type="slidenum">
              <a:rPr lang="en-US"/>
              <a:pPr/>
              <a:t>12</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82013BA-24A2-4E6F-AF6F-9399176A1894}" type="slidenum">
              <a:rPr lang="en-US" smtClean="0"/>
              <a:pPr eaLnBrk="1" hangingPunct="1"/>
              <a:t>13</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1CBDF6-F7D8-4067-AE83-5778800185B7}" type="slidenum">
              <a:rPr lang="en-US" smtClean="0"/>
              <a:pPr eaLnBrk="1" hangingPunct="1"/>
              <a:t>14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smtClean="0"/>
              <a:t>Rsational on next page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C8CCC8-D3A8-4277-BB27-914F2A28D83B}"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300256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8CCC8-D3A8-4277-BB27-914F2A28D83B}"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363982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8CCC8-D3A8-4277-BB27-914F2A28D83B}"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3425508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6DB4E-D2CA-46F8-95F3-9AFE432D5C3C}" type="slidenum">
              <a:rPr lang="en-US"/>
              <a:pPr>
                <a:defRPr/>
              </a:pPr>
              <a:t>‹#›</a:t>
            </a:fld>
            <a:endParaRPr lang="en-US"/>
          </a:p>
        </p:txBody>
      </p:sp>
    </p:spTree>
    <p:extLst>
      <p:ext uri="{BB962C8B-B14F-4D97-AF65-F5344CB8AC3E}">
        <p14:creationId xmlns:p14="http://schemas.microsoft.com/office/powerpoint/2010/main" val="390617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C8CCC8-D3A8-4277-BB27-914F2A28D83B}"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280325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C8CCC8-D3A8-4277-BB27-914F2A28D83B}"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49505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C8CCC8-D3A8-4277-BB27-914F2A28D83B}" type="datetimeFigureOut">
              <a:rPr lang="en-US" smtClean="0"/>
              <a:t>9/20/2013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239021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C8CCC8-D3A8-4277-BB27-914F2A28D83B}" type="datetimeFigureOut">
              <a:rPr lang="en-US" smtClean="0"/>
              <a:t>9/20/2013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82519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C8CCC8-D3A8-4277-BB27-914F2A28D83B}" type="datetimeFigureOut">
              <a:rPr lang="en-US" smtClean="0"/>
              <a:t>9/20/2013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215303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8CCC8-D3A8-4277-BB27-914F2A28D83B}" type="datetimeFigureOut">
              <a:rPr lang="en-US" smtClean="0"/>
              <a:t>9/20/2013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346016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8CCC8-D3A8-4277-BB27-914F2A28D83B}" type="datetimeFigureOut">
              <a:rPr lang="en-US" smtClean="0"/>
              <a:t>9/20/2013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3251455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C8CCC8-D3A8-4277-BB27-914F2A28D83B}" type="datetimeFigureOut">
              <a:rPr lang="en-US" smtClean="0"/>
              <a:t>9/20/2013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1CF71-A54D-4B30-A066-7F571EC4884A}" type="slidenum">
              <a:rPr lang="en-US" smtClean="0"/>
              <a:t>‹#›</a:t>
            </a:fld>
            <a:endParaRPr lang="en-US"/>
          </a:p>
        </p:txBody>
      </p:sp>
    </p:spTree>
    <p:extLst>
      <p:ext uri="{BB962C8B-B14F-4D97-AF65-F5344CB8AC3E}">
        <p14:creationId xmlns:p14="http://schemas.microsoft.com/office/powerpoint/2010/main" val="128192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8CCC8-D3A8-4277-BB27-914F2A28D83B}" type="datetimeFigureOut">
              <a:rPr lang="en-US" smtClean="0"/>
              <a:t>9/20/2013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1CF71-A54D-4B30-A066-7F571EC4884A}" type="slidenum">
              <a:rPr lang="en-US" smtClean="0"/>
              <a:t>‹#›</a:t>
            </a:fld>
            <a:endParaRPr lang="en-US"/>
          </a:p>
        </p:txBody>
      </p:sp>
    </p:spTree>
    <p:extLst>
      <p:ext uri="{BB962C8B-B14F-4D97-AF65-F5344CB8AC3E}">
        <p14:creationId xmlns:p14="http://schemas.microsoft.com/office/powerpoint/2010/main" val="63205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normAutofit/>
          </a:bodyPr>
          <a:lstStyle/>
          <a:p>
            <a:r>
              <a:rPr lang="en-US" sz="3200" b="1" dirty="0" smtClean="0"/>
              <a:t>County Engineers Association of Maryland</a:t>
            </a:r>
            <a:br>
              <a:rPr lang="en-US" sz="3200" b="1" dirty="0" smtClean="0"/>
            </a:br>
            <a:r>
              <a:rPr lang="en-US" sz="3200" b="1" dirty="0" smtClean="0"/>
              <a:t>Fall Conference 2013</a:t>
            </a:r>
            <a:endParaRPr lang="en-US" sz="3200" b="1" dirty="0"/>
          </a:p>
        </p:txBody>
      </p:sp>
      <p:sp>
        <p:nvSpPr>
          <p:cNvPr id="3" name="Subtitle 2"/>
          <p:cNvSpPr>
            <a:spLocks noGrp="1"/>
          </p:cNvSpPr>
          <p:nvPr>
            <p:ph type="subTitle" idx="1"/>
          </p:nvPr>
        </p:nvSpPr>
        <p:spPr>
          <a:xfrm>
            <a:off x="1447800" y="1676400"/>
            <a:ext cx="6400800" cy="1752600"/>
          </a:xfrm>
        </p:spPr>
        <p:txBody>
          <a:bodyPr>
            <a:noAutofit/>
          </a:bodyPr>
          <a:lstStyle/>
          <a:p>
            <a:r>
              <a:rPr lang="en-US" sz="2800" b="1" dirty="0" smtClean="0">
                <a:solidFill>
                  <a:srgbClr val="FF0000"/>
                </a:solidFill>
              </a:rPr>
              <a:t>What Tragedy has Taught Us about Professionalism, Ethics, Leadership and Public Safety</a:t>
            </a:r>
          </a:p>
          <a:p>
            <a:endParaRPr lang="en-US" sz="2800" b="1" dirty="0"/>
          </a:p>
          <a:p>
            <a:r>
              <a:rPr lang="en-US" sz="2800" b="1" dirty="0" smtClean="0"/>
              <a:t>Ed Link</a:t>
            </a:r>
          </a:p>
          <a:p>
            <a:r>
              <a:rPr lang="en-US" sz="2800" b="1" dirty="0" smtClean="0"/>
              <a:t>Department of Civil and Environmental Engineering</a:t>
            </a:r>
          </a:p>
          <a:p>
            <a:r>
              <a:rPr lang="en-US" sz="2800" b="1" dirty="0" smtClean="0"/>
              <a:t>University of Maryland</a:t>
            </a:r>
            <a:endParaRPr lang="en-US" sz="2800" b="1" dirty="0"/>
          </a:p>
        </p:txBody>
      </p:sp>
      <p:pic>
        <p:nvPicPr>
          <p:cNvPr id="4" name="Picture 7" descr="1024_768_ftt3_jpg"/>
          <p:cNvPicPr>
            <a:picLocks noChangeAspect="1" noChangeArrowheads="1"/>
          </p:cNvPicPr>
          <p:nvPr/>
        </p:nvPicPr>
        <p:blipFill>
          <a:blip r:embed="rId3">
            <a:extLst>
              <a:ext uri="{28A0092B-C50C-407E-A947-70E740481C1C}">
                <a14:useLocalDpi xmlns:a14="http://schemas.microsoft.com/office/drawing/2010/main" val="0"/>
              </a:ext>
            </a:extLst>
          </a:blip>
          <a:srcRect l="42188" t="48958"/>
          <a:stretch>
            <a:fillRect/>
          </a:stretch>
        </p:blipFill>
        <p:spPr bwMode="auto">
          <a:xfrm>
            <a:off x="6324600" y="4876800"/>
            <a:ext cx="2686050" cy="177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26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EB1359-9A96-431D-AC91-32CDDB7B060D}" type="slidenum">
              <a:rPr lang="en-US" smtClean="0"/>
              <a:pPr eaLnBrk="1" hangingPunct="1"/>
              <a:t>10</a:t>
            </a:fld>
            <a:endParaRPr lang="en-US" smtClean="0"/>
          </a:p>
        </p:txBody>
      </p:sp>
      <p:pic>
        <p:nvPicPr>
          <p:cNvPr id="22531" name="Picture 2" descr="DmgLevy0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90600" y="990600"/>
            <a:ext cx="7543800" cy="56875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Rectangle 4"/>
          <p:cNvSpPr>
            <a:spLocks noGrp="1" noChangeArrowheads="1"/>
          </p:cNvSpPr>
          <p:nvPr>
            <p:ph type="title"/>
          </p:nvPr>
        </p:nvSpPr>
        <p:spPr>
          <a:xfrm>
            <a:off x="457200" y="36786"/>
            <a:ext cx="8382000" cy="1143000"/>
          </a:xfrm>
          <a:noFill/>
        </p:spPr>
        <p:txBody>
          <a:bodyPr>
            <a:normAutofit/>
          </a:bodyPr>
          <a:lstStyle/>
          <a:p>
            <a:pPr eaLnBrk="1" hangingPunct="1"/>
            <a:r>
              <a:rPr lang="en-US" sz="2800" b="1" dirty="0" smtClean="0"/>
              <a:t>New Orleans, Katrina,  August 29, 2005</a:t>
            </a:r>
          </a:p>
        </p:txBody>
      </p:sp>
    </p:spTree>
    <p:extLst>
      <p:ext uri="{BB962C8B-B14F-4D97-AF65-F5344CB8AC3E}">
        <p14:creationId xmlns:p14="http://schemas.microsoft.com/office/powerpoint/2010/main" val="1629535236"/>
      </p:ext>
    </p:extLst>
  </p:cSld>
  <p:clrMapOvr>
    <a:masterClrMapping/>
  </p:clrMapOvr>
  <p:transition advTm="3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37" y="1447800"/>
            <a:ext cx="8145257" cy="4939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8"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532A93-D3F1-4F2D-B0BA-736A1DEC2904}" type="slidenum">
              <a:rPr lang="en-US" smtClean="0"/>
              <a:pPr eaLnBrk="1" hangingPunct="1"/>
              <a:t>11</a:t>
            </a:fld>
            <a:endParaRPr lang="en-US" smtClean="0"/>
          </a:p>
        </p:txBody>
      </p:sp>
      <p:sp>
        <p:nvSpPr>
          <p:cNvPr id="29700" name="Rectangle 3"/>
          <p:cNvSpPr>
            <a:spLocks noGrp="1" noChangeArrowheads="1"/>
          </p:cNvSpPr>
          <p:nvPr>
            <p:ph type="body" idx="1"/>
          </p:nvPr>
        </p:nvSpPr>
        <p:spPr>
          <a:xfrm>
            <a:off x="228600" y="112986"/>
            <a:ext cx="8915400" cy="1447800"/>
          </a:xfrm>
        </p:spPr>
        <p:txBody>
          <a:bodyPr>
            <a:normAutofit/>
          </a:bodyPr>
          <a:lstStyle/>
          <a:p>
            <a:pPr marL="0" indent="0" algn="ctr">
              <a:lnSpc>
                <a:spcPct val="90000"/>
              </a:lnSpc>
              <a:buNone/>
            </a:pPr>
            <a:r>
              <a:rPr lang="en-US" sz="2800" b="1" dirty="0" smtClean="0"/>
              <a:t>The hurricane protection system was constructed piecemeal under </a:t>
            </a:r>
            <a:r>
              <a:rPr lang="en-US" sz="2800" b="1" dirty="0"/>
              <a:t>multiple </a:t>
            </a:r>
            <a:r>
              <a:rPr lang="en-US" sz="2800" b="1" dirty="0" smtClean="0"/>
              <a:t>authorities and remained incomplete when Katrina struck</a:t>
            </a:r>
          </a:p>
        </p:txBody>
      </p:sp>
    </p:spTree>
    <p:extLst>
      <p:ext uri="{BB962C8B-B14F-4D97-AF65-F5344CB8AC3E}">
        <p14:creationId xmlns:p14="http://schemas.microsoft.com/office/powerpoint/2010/main" val="1940773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381000"/>
            <a:ext cx="8001000" cy="304800"/>
          </a:xfrm>
        </p:spPr>
        <p:txBody>
          <a:bodyPr>
            <a:noAutofit/>
          </a:bodyPr>
          <a:lstStyle/>
          <a:p>
            <a:r>
              <a:rPr lang="en-US" sz="3200" b="1" dirty="0" smtClean="0">
                <a:solidFill>
                  <a:srgbClr val="CC0000"/>
                </a:solidFill>
              </a:rPr>
              <a:t>New Orleans Hurricane </a:t>
            </a:r>
            <a:r>
              <a:rPr lang="en-US" sz="3200" b="1" dirty="0">
                <a:solidFill>
                  <a:srgbClr val="CC0000"/>
                </a:solidFill>
              </a:rPr>
              <a:t>Protection </a:t>
            </a:r>
            <a:r>
              <a:rPr lang="en-US" sz="3200" b="1" dirty="0" smtClean="0">
                <a:solidFill>
                  <a:srgbClr val="CC0000"/>
                </a:solidFill>
              </a:rPr>
              <a:t>System</a:t>
            </a:r>
            <a:endParaRPr lang="en-US" sz="3200" b="1" dirty="0">
              <a:solidFill>
                <a:srgbClr val="CC0000"/>
              </a:solidFill>
            </a:endParaRPr>
          </a:p>
        </p:txBody>
      </p:sp>
      <p:grpSp>
        <p:nvGrpSpPr>
          <p:cNvPr id="9219" name="Group 3"/>
          <p:cNvGrpSpPr>
            <a:grpSpLocks/>
          </p:cNvGrpSpPr>
          <p:nvPr/>
        </p:nvGrpSpPr>
        <p:grpSpPr bwMode="auto">
          <a:xfrm>
            <a:off x="485775" y="838200"/>
            <a:ext cx="8353425" cy="5410200"/>
            <a:chOff x="288" y="1008"/>
            <a:chExt cx="5184" cy="2851"/>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008"/>
              <a:ext cx="5184" cy="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p:cNvSpPr txBox="1">
              <a:spLocks noChangeArrowheads="1"/>
            </p:cNvSpPr>
            <p:nvPr/>
          </p:nvSpPr>
          <p:spPr bwMode="auto">
            <a:xfrm>
              <a:off x="432" y="1728"/>
              <a:ext cx="3072" cy="173"/>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200">
                  <a:latin typeface="Verdana" pitchFamily="34" charset="0"/>
                  <a:cs typeface="Arial" pitchFamily="34" charset="0"/>
                </a:rPr>
                <a:t>Congress Authorizes Study                                                                            </a:t>
              </a:r>
            </a:p>
          </p:txBody>
        </p:sp>
        <p:sp>
          <p:nvSpPr>
            <p:cNvPr id="9222" name="Text Box 6"/>
            <p:cNvSpPr txBox="1">
              <a:spLocks noChangeArrowheads="1"/>
            </p:cNvSpPr>
            <p:nvPr/>
          </p:nvSpPr>
          <p:spPr bwMode="auto">
            <a:xfrm>
              <a:off x="720" y="1920"/>
              <a:ext cx="3504" cy="156"/>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200" dirty="0">
                  <a:latin typeface="Verdana" pitchFamily="34" charset="0"/>
                  <a:cs typeface="Arial" pitchFamily="34" charset="0"/>
                </a:rPr>
                <a:t>Congress Authorizes </a:t>
              </a:r>
              <a:r>
                <a:rPr lang="en-US" sz="1200" dirty="0" smtClean="0">
                  <a:latin typeface="Verdana" pitchFamily="34" charset="0"/>
                  <a:cs typeface="Arial" pitchFamily="34" charset="0"/>
                </a:rPr>
                <a:t> 70/30 </a:t>
              </a:r>
              <a:r>
                <a:rPr lang="en-US" sz="1200" dirty="0">
                  <a:latin typeface="Verdana" pitchFamily="34" charset="0"/>
                  <a:cs typeface="Arial" pitchFamily="34" charset="0"/>
                </a:rPr>
                <a:t>cost sharing                                                                                                                   </a:t>
              </a:r>
            </a:p>
          </p:txBody>
        </p:sp>
        <p:sp>
          <p:nvSpPr>
            <p:cNvPr id="9223" name="Text Box 7"/>
            <p:cNvSpPr txBox="1">
              <a:spLocks noChangeArrowheads="1"/>
            </p:cNvSpPr>
            <p:nvPr/>
          </p:nvSpPr>
          <p:spPr bwMode="auto">
            <a:xfrm>
              <a:off x="1152" y="2102"/>
              <a:ext cx="3840" cy="173"/>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200">
                  <a:latin typeface="Verdana" pitchFamily="34" charset="0"/>
                  <a:cs typeface="Arial" pitchFamily="34" charset="0"/>
                </a:rPr>
                <a:t>Corps Recommends Barrier Plan                                                                            </a:t>
              </a:r>
            </a:p>
          </p:txBody>
        </p:sp>
        <p:sp>
          <p:nvSpPr>
            <p:cNvPr id="9224" name="Text Box 8"/>
            <p:cNvSpPr txBox="1">
              <a:spLocks noChangeArrowheads="1"/>
            </p:cNvSpPr>
            <p:nvPr/>
          </p:nvSpPr>
          <p:spPr bwMode="auto">
            <a:xfrm>
              <a:off x="1440" y="2256"/>
              <a:ext cx="2304" cy="154"/>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000" b="1">
                  <a:solidFill>
                    <a:srgbClr val="CC0000"/>
                  </a:solidFill>
                  <a:latin typeface="Verdana" pitchFamily="34" charset="0"/>
                  <a:cs typeface="Arial" pitchFamily="34" charset="0"/>
                </a:rPr>
                <a:t>Hurricane Betsy</a:t>
              </a:r>
            </a:p>
          </p:txBody>
        </p:sp>
        <p:sp>
          <p:nvSpPr>
            <p:cNvPr id="9225" name="Text Box 9"/>
            <p:cNvSpPr txBox="1">
              <a:spLocks noChangeArrowheads="1"/>
            </p:cNvSpPr>
            <p:nvPr/>
          </p:nvSpPr>
          <p:spPr bwMode="auto">
            <a:xfrm>
              <a:off x="2640" y="2582"/>
              <a:ext cx="2016" cy="173"/>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200">
                  <a:latin typeface="Verdana" pitchFamily="34" charset="0"/>
                  <a:cs typeface="Arial" pitchFamily="34" charset="0"/>
                </a:rPr>
                <a:t>Federal Court halts project                                                                            </a:t>
              </a:r>
            </a:p>
          </p:txBody>
        </p:sp>
        <p:sp>
          <p:nvSpPr>
            <p:cNvPr id="9226" name="Text Box 10"/>
            <p:cNvSpPr txBox="1">
              <a:spLocks noChangeArrowheads="1"/>
            </p:cNvSpPr>
            <p:nvPr/>
          </p:nvSpPr>
          <p:spPr bwMode="auto">
            <a:xfrm>
              <a:off x="2688" y="2736"/>
              <a:ext cx="2352" cy="28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200" dirty="0" smtClean="0">
                  <a:latin typeface="Verdana" pitchFamily="34" charset="0"/>
                  <a:cs typeface="Arial" pitchFamily="34" charset="0"/>
                </a:rPr>
                <a:t>Plan </a:t>
              </a:r>
              <a:r>
                <a:rPr lang="en-US" sz="1200" dirty="0">
                  <a:latin typeface="Verdana" pitchFamily="34" charset="0"/>
                  <a:cs typeface="Arial" pitchFamily="34" charset="0"/>
                </a:rPr>
                <a:t>Reformulated </a:t>
              </a:r>
              <a:endParaRPr lang="en-US" sz="1200" dirty="0" smtClean="0">
                <a:latin typeface="Verdana" pitchFamily="34" charset="0"/>
                <a:cs typeface="Arial" pitchFamily="34" charset="0"/>
              </a:endParaRPr>
            </a:p>
            <a:p>
              <a:pPr>
                <a:spcBef>
                  <a:spcPct val="20000"/>
                </a:spcBef>
                <a:buClr>
                  <a:schemeClr val="accent2"/>
                </a:buClr>
                <a:buFont typeface="Wingdings" pitchFamily="2" charset="2"/>
                <a:buNone/>
              </a:pPr>
              <a:r>
                <a:rPr lang="en-US" sz="1200" dirty="0" smtClean="0">
                  <a:latin typeface="Verdana" pitchFamily="34" charset="0"/>
                  <a:cs typeface="Arial" pitchFamily="34" charset="0"/>
                </a:rPr>
                <a:t>                                                                          </a:t>
              </a:r>
              <a:endParaRPr lang="en-US" sz="1200" dirty="0">
                <a:latin typeface="Verdana" pitchFamily="34" charset="0"/>
                <a:cs typeface="Arial" pitchFamily="34" charset="0"/>
              </a:endParaRPr>
            </a:p>
          </p:txBody>
        </p:sp>
        <p:sp>
          <p:nvSpPr>
            <p:cNvPr id="9227" name="Text Box 11"/>
            <p:cNvSpPr txBox="1">
              <a:spLocks noChangeArrowheads="1"/>
            </p:cNvSpPr>
            <p:nvPr/>
          </p:nvSpPr>
          <p:spPr bwMode="auto">
            <a:xfrm>
              <a:off x="432" y="3043"/>
              <a:ext cx="2784" cy="311"/>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200">
                  <a:latin typeface="Verdana" pitchFamily="34" charset="0"/>
                  <a:cs typeface="Arial" pitchFamily="34" charset="0"/>
                </a:rPr>
                <a:t>                  Corps Recommends high level plan</a:t>
              </a:r>
            </a:p>
            <a:p>
              <a:pPr>
                <a:spcBef>
                  <a:spcPct val="20000"/>
                </a:spcBef>
                <a:buClr>
                  <a:schemeClr val="accent2"/>
                </a:buClr>
                <a:buFont typeface="Wingdings" pitchFamily="2" charset="2"/>
                <a:buNone/>
              </a:pPr>
              <a:r>
                <a:rPr lang="en-US" sz="1200">
                  <a:latin typeface="Verdana" pitchFamily="34" charset="0"/>
                  <a:cs typeface="Arial" pitchFamily="34" charset="0"/>
                </a:rPr>
                <a:t>                                                                            </a:t>
              </a:r>
            </a:p>
          </p:txBody>
        </p:sp>
        <p:sp>
          <p:nvSpPr>
            <p:cNvPr id="9228" name="Text Box 12"/>
            <p:cNvSpPr txBox="1">
              <a:spLocks noChangeArrowheads="1"/>
            </p:cNvSpPr>
            <p:nvPr/>
          </p:nvSpPr>
          <p:spPr bwMode="auto">
            <a:xfrm>
              <a:off x="480" y="3283"/>
              <a:ext cx="3408" cy="311"/>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200">
                  <a:latin typeface="Verdana" pitchFamily="34" charset="0"/>
                  <a:cs typeface="Arial" pitchFamily="34" charset="0"/>
                </a:rPr>
                <a:t>                              Congress Directs Parallel Protection Plan</a:t>
              </a:r>
            </a:p>
            <a:p>
              <a:pPr>
                <a:spcBef>
                  <a:spcPct val="20000"/>
                </a:spcBef>
                <a:buClr>
                  <a:schemeClr val="accent2"/>
                </a:buClr>
                <a:buFont typeface="Wingdings" pitchFamily="2" charset="2"/>
                <a:buNone/>
              </a:pPr>
              <a:r>
                <a:rPr lang="en-US" sz="1200">
                  <a:latin typeface="Verdana" pitchFamily="34" charset="0"/>
                  <a:cs typeface="Arial" pitchFamily="34" charset="0"/>
                </a:rPr>
                <a:t>                                                                            </a:t>
              </a:r>
            </a:p>
          </p:txBody>
        </p:sp>
        <p:sp>
          <p:nvSpPr>
            <p:cNvPr id="9229" name="Text Box 13"/>
            <p:cNvSpPr txBox="1">
              <a:spLocks noChangeArrowheads="1"/>
            </p:cNvSpPr>
            <p:nvPr/>
          </p:nvSpPr>
          <p:spPr bwMode="auto">
            <a:xfrm>
              <a:off x="1440" y="2400"/>
              <a:ext cx="2304" cy="173"/>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200">
                  <a:latin typeface="Verdana" pitchFamily="34" charset="0"/>
                  <a:cs typeface="Arial" pitchFamily="34" charset="0"/>
                </a:rPr>
                <a:t>Congress Authorizes Barrier Plan</a:t>
              </a:r>
            </a:p>
          </p:txBody>
        </p:sp>
        <p:sp>
          <p:nvSpPr>
            <p:cNvPr id="9230" name="Text Box 14"/>
            <p:cNvSpPr txBox="1">
              <a:spLocks noChangeArrowheads="1"/>
            </p:cNvSpPr>
            <p:nvPr/>
          </p:nvSpPr>
          <p:spPr bwMode="auto">
            <a:xfrm>
              <a:off x="3991" y="3446"/>
              <a:ext cx="1250" cy="138"/>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908050" indent="-436563">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20000"/>
                </a:spcBef>
                <a:buClr>
                  <a:schemeClr val="accent2"/>
                </a:buClr>
                <a:buFont typeface="Wingdings" pitchFamily="2" charset="2"/>
                <a:buNone/>
              </a:pPr>
              <a:r>
                <a:rPr lang="en-US" sz="1000" b="1" dirty="0" smtClean="0">
                  <a:solidFill>
                    <a:srgbClr val="CC0000"/>
                  </a:solidFill>
                  <a:latin typeface="Verdana" pitchFamily="34" charset="0"/>
                  <a:cs typeface="Arial" pitchFamily="34" charset="0"/>
                </a:rPr>
                <a:t>Hurricane Katrina</a:t>
              </a:r>
              <a:endParaRPr lang="en-US" sz="1000" b="1" dirty="0">
                <a:solidFill>
                  <a:srgbClr val="CC0000"/>
                </a:solidFill>
                <a:latin typeface="Verdana" pitchFamily="34" charset="0"/>
                <a:cs typeface="Arial" pitchFamily="34" charset="0"/>
              </a:endParaRPr>
            </a:p>
          </p:txBody>
        </p:sp>
      </p:grpSp>
      <p:sp>
        <p:nvSpPr>
          <p:cNvPr id="9231" name="Text Box 15"/>
          <p:cNvSpPr txBox="1">
            <a:spLocks noChangeArrowheads="1"/>
          </p:cNvSpPr>
          <p:nvPr/>
        </p:nvSpPr>
        <p:spPr bwMode="auto">
          <a:xfrm>
            <a:off x="4876800" y="6400800"/>
            <a:ext cx="3933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200" b="1" dirty="0">
                <a:latin typeface="Times New Roman" pitchFamily="18" charset="0"/>
              </a:rPr>
              <a:t>Source: Hurricane Protection Decision Chronology Study</a:t>
            </a:r>
          </a:p>
        </p:txBody>
      </p:sp>
    </p:spTree>
    <p:extLst>
      <p:ext uri="{BB962C8B-B14F-4D97-AF65-F5344CB8AC3E}">
        <p14:creationId xmlns:p14="http://schemas.microsoft.com/office/powerpoint/2010/main" val="1413910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0A948D-E478-4BD0-9B39-521B5D7FDA93}" type="slidenum">
              <a:rPr lang="en-US" smtClean="0"/>
              <a:pPr eaLnBrk="1" hangingPunct="1"/>
              <a:t>13</a:t>
            </a:fld>
            <a:endParaRPr lang="en-US" smtClean="0"/>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l="10687" b="24364"/>
          <a:stretch>
            <a:fillRect/>
          </a:stretch>
        </p:blipFill>
        <p:spPr bwMode="auto">
          <a:xfrm>
            <a:off x="76200" y="609600"/>
            <a:ext cx="89916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6"/>
          <p:cNvSpPr>
            <a:spLocks noChangeArrowheads="1"/>
          </p:cNvSpPr>
          <p:nvPr/>
        </p:nvSpPr>
        <p:spPr bwMode="auto">
          <a:xfrm>
            <a:off x="4800600" y="838200"/>
            <a:ext cx="4191000" cy="213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7" name="Rectangle 5"/>
          <p:cNvSpPr>
            <a:spLocks noChangeArrowheads="1"/>
          </p:cNvSpPr>
          <p:nvPr/>
        </p:nvSpPr>
        <p:spPr bwMode="auto">
          <a:xfrm>
            <a:off x="76200" y="609600"/>
            <a:ext cx="4724400" cy="1752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2"/>
          <p:cNvSpPr>
            <a:spLocks noGrp="1" noChangeArrowheads="1"/>
          </p:cNvSpPr>
          <p:nvPr>
            <p:ph type="title"/>
          </p:nvPr>
        </p:nvSpPr>
        <p:spPr>
          <a:xfrm>
            <a:off x="304800" y="228600"/>
            <a:ext cx="8229600" cy="1143000"/>
          </a:xfrm>
        </p:spPr>
        <p:txBody>
          <a:bodyPr>
            <a:normAutofit/>
          </a:bodyPr>
          <a:lstStyle/>
          <a:p>
            <a:pPr eaLnBrk="1" hangingPunct="1"/>
            <a:r>
              <a:rPr lang="en-US" sz="3200" b="1" dirty="0" smtClean="0"/>
              <a:t>The Protection System in part increased risk by encouraging development in </a:t>
            </a:r>
            <a:r>
              <a:rPr lang="en-US" sz="3200" b="1" dirty="0"/>
              <a:t>v</a:t>
            </a:r>
            <a:r>
              <a:rPr lang="en-US" sz="3200" b="1" dirty="0" smtClean="0"/>
              <a:t>ulnerable areas</a:t>
            </a:r>
          </a:p>
        </p:txBody>
      </p:sp>
    </p:spTree>
    <p:extLst>
      <p:ext uri="{BB962C8B-B14F-4D97-AF65-F5344CB8AC3E}">
        <p14:creationId xmlns:p14="http://schemas.microsoft.com/office/powerpoint/2010/main" val="3655015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415D76-585D-41D3-B476-8B0B5A59112F}" type="slidenum">
              <a:rPr lang="en-US" smtClean="0"/>
              <a:pPr eaLnBrk="1" hangingPunct="1"/>
              <a:t>14</a:t>
            </a:fld>
            <a:endParaRPr lang="en-US" smtClean="0"/>
          </a:p>
        </p:txBody>
      </p:sp>
      <p:grpSp>
        <p:nvGrpSpPr>
          <p:cNvPr id="25603" name="Group 4"/>
          <p:cNvGrpSpPr>
            <a:grpSpLocks/>
          </p:cNvGrpSpPr>
          <p:nvPr/>
        </p:nvGrpSpPr>
        <p:grpSpPr bwMode="auto">
          <a:xfrm>
            <a:off x="228600" y="838200"/>
            <a:ext cx="8729669" cy="5180013"/>
            <a:chOff x="150" y="712"/>
            <a:chExt cx="5499" cy="3263"/>
          </a:xfrm>
        </p:grpSpPr>
        <p:grpSp>
          <p:nvGrpSpPr>
            <p:cNvPr id="25605" name="Group 5"/>
            <p:cNvGrpSpPr>
              <a:grpSpLocks/>
            </p:cNvGrpSpPr>
            <p:nvPr/>
          </p:nvGrpSpPr>
          <p:grpSpPr bwMode="auto">
            <a:xfrm>
              <a:off x="150" y="1704"/>
              <a:ext cx="2560" cy="1030"/>
              <a:chOff x="2006" y="3216"/>
              <a:chExt cx="3688" cy="1496"/>
            </a:xfrm>
          </p:grpSpPr>
          <p:sp>
            <p:nvSpPr>
              <p:cNvPr id="25623" name="Text Box 6"/>
              <p:cNvSpPr txBox="1">
                <a:spLocks noChangeArrowheads="1"/>
              </p:cNvSpPr>
              <p:nvPr/>
            </p:nvSpPr>
            <p:spPr bwMode="auto">
              <a:xfrm>
                <a:off x="3800" y="4448"/>
                <a:ext cx="266"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latin typeface="Zurich BlkEx BT" pitchFamily="34" charset="0"/>
                    <a:cs typeface="Arial" charset="0"/>
                  </a:rPr>
                  <a:t>C</a:t>
                </a:r>
              </a:p>
            </p:txBody>
          </p:sp>
          <p:sp>
            <p:nvSpPr>
              <p:cNvPr id="25624" name="Text Box 7"/>
              <p:cNvSpPr txBox="1">
                <a:spLocks noChangeArrowheads="1"/>
              </p:cNvSpPr>
              <p:nvPr/>
            </p:nvSpPr>
            <p:spPr bwMode="auto">
              <a:xfrm>
                <a:off x="3817" y="4461"/>
                <a:ext cx="243"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latin typeface="Zurich BlkEx BT" pitchFamily="34" charset="0"/>
                    <a:cs typeface="Arial" charset="0"/>
                  </a:rPr>
                  <a:t>L</a:t>
                </a:r>
              </a:p>
            </p:txBody>
          </p:sp>
          <p:sp>
            <p:nvSpPr>
              <p:cNvPr id="25625" name="Rectangle 8" descr="Stationery"/>
              <p:cNvSpPr>
                <a:spLocks noChangeArrowheads="1"/>
              </p:cNvSpPr>
              <p:nvPr/>
            </p:nvSpPr>
            <p:spPr bwMode="auto">
              <a:xfrm>
                <a:off x="2088" y="4080"/>
                <a:ext cx="3545" cy="151"/>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62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560" r="13658"/>
              <a:stretch>
                <a:fillRect/>
              </a:stretch>
            </p:blipFill>
            <p:spPr bwMode="auto">
              <a:xfrm>
                <a:off x="2078" y="3265"/>
                <a:ext cx="3580" cy="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27" name="Freeform 10"/>
              <p:cNvSpPr>
                <a:spLocks/>
              </p:cNvSpPr>
              <p:nvPr/>
            </p:nvSpPr>
            <p:spPr bwMode="auto">
              <a:xfrm>
                <a:off x="2064" y="3929"/>
                <a:ext cx="3566" cy="222"/>
              </a:xfrm>
              <a:custGeom>
                <a:avLst/>
                <a:gdLst>
                  <a:gd name="T0" fmla="*/ 3566 w 3566"/>
                  <a:gd name="T1" fmla="*/ 432 h 114"/>
                  <a:gd name="T2" fmla="*/ 24 w 3566"/>
                  <a:gd name="T3" fmla="*/ 432 h 114"/>
                  <a:gd name="T4" fmla="*/ 0 w 3566"/>
                  <a:gd name="T5" fmla="*/ 49 h 114"/>
                  <a:gd name="T6" fmla="*/ 110 w 3566"/>
                  <a:gd name="T7" fmla="*/ 76 h 114"/>
                  <a:gd name="T8" fmla="*/ 238 w 3566"/>
                  <a:gd name="T9" fmla="*/ 92 h 114"/>
                  <a:gd name="T10" fmla="*/ 340 w 3566"/>
                  <a:gd name="T11" fmla="*/ 99 h 114"/>
                  <a:gd name="T12" fmla="*/ 403 w 3566"/>
                  <a:gd name="T13" fmla="*/ 103 h 114"/>
                  <a:gd name="T14" fmla="*/ 468 w 3566"/>
                  <a:gd name="T15" fmla="*/ 88 h 114"/>
                  <a:gd name="T16" fmla="*/ 526 w 3566"/>
                  <a:gd name="T17" fmla="*/ 68 h 114"/>
                  <a:gd name="T18" fmla="*/ 585 w 3566"/>
                  <a:gd name="T19" fmla="*/ 60 h 114"/>
                  <a:gd name="T20" fmla="*/ 627 w 3566"/>
                  <a:gd name="T21" fmla="*/ 49 h 114"/>
                  <a:gd name="T22" fmla="*/ 692 w 3566"/>
                  <a:gd name="T23" fmla="*/ 27 h 114"/>
                  <a:gd name="T24" fmla="*/ 740 w 3566"/>
                  <a:gd name="T25" fmla="*/ 27 h 114"/>
                  <a:gd name="T26" fmla="*/ 809 w 3566"/>
                  <a:gd name="T27" fmla="*/ 0 h 114"/>
                  <a:gd name="T28" fmla="*/ 857 w 3566"/>
                  <a:gd name="T29" fmla="*/ 31 h 114"/>
                  <a:gd name="T30" fmla="*/ 978 w 3566"/>
                  <a:gd name="T31" fmla="*/ 64 h 114"/>
                  <a:gd name="T32" fmla="*/ 1133 w 3566"/>
                  <a:gd name="T33" fmla="*/ 125 h 114"/>
                  <a:gd name="T34" fmla="*/ 1181 w 3566"/>
                  <a:gd name="T35" fmla="*/ 129 h 114"/>
                  <a:gd name="T36" fmla="*/ 1260 w 3566"/>
                  <a:gd name="T37" fmla="*/ 167 h 114"/>
                  <a:gd name="T38" fmla="*/ 1370 w 3566"/>
                  <a:gd name="T39" fmla="*/ 193 h 114"/>
                  <a:gd name="T40" fmla="*/ 1549 w 3566"/>
                  <a:gd name="T41" fmla="*/ 193 h 114"/>
                  <a:gd name="T42" fmla="*/ 1618 w 3566"/>
                  <a:gd name="T43" fmla="*/ 185 h 114"/>
                  <a:gd name="T44" fmla="*/ 1724 w 3566"/>
                  <a:gd name="T45" fmla="*/ 323 h 1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66" h="114">
                    <a:moveTo>
                      <a:pt x="3566" y="114"/>
                    </a:moveTo>
                    <a:lnTo>
                      <a:pt x="24" y="114"/>
                    </a:lnTo>
                    <a:lnTo>
                      <a:pt x="0" y="13"/>
                    </a:lnTo>
                    <a:lnTo>
                      <a:pt x="110" y="20"/>
                    </a:lnTo>
                    <a:lnTo>
                      <a:pt x="238" y="24"/>
                    </a:lnTo>
                    <a:lnTo>
                      <a:pt x="340" y="26"/>
                    </a:lnTo>
                    <a:lnTo>
                      <a:pt x="403" y="27"/>
                    </a:lnTo>
                    <a:lnTo>
                      <a:pt x="468" y="23"/>
                    </a:lnTo>
                    <a:lnTo>
                      <a:pt x="526" y="18"/>
                    </a:lnTo>
                    <a:lnTo>
                      <a:pt x="585" y="16"/>
                    </a:lnTo>
                    <a:lnTo>
                      <a:pt x="627" y="13"/>
                    </a:lnTo>
                    <a:lnTo>
                      <a:pt x="692" y="7"/>
                    </a:lnTo>
                    <a:lnTo>
                      <a:pt x="740" y="7"/>
                    </a:lnTo>
                    <a:lnTo>
                      <a:pt x="809" y="0"/>
                    </a:lnTo>
                    <a:lnTo>
                      <a:pt x="857" y="8"/>
                    </a:lnTo>
                    <a:lnTo>
                      <a:pt x="978" y="17"/>
                    </a:lnTo>
                    <a:lnTo>
                      <a:pt x="1133" y="33"/>
                    </a:lnTo>
                    <a:lnTo>
                      <a:pt x="1181" y="34"/>
                    </a:lnTo>
                    <a:lnTo>
                      <a:pt x="1260" y="44"/>
                    </a:lnTo>
                    <a:lnTo>
                      <a:pt x="1370" y="51"/>
                    </a:lnTo>
                    <a:lnTo>
                      <a:pt x="1549" y="51"/>
                    </a:lnTo>
                    <a:lnTo>
                      <a:pt x="1618" y="49"/>
                    </a:lnTo>
                    <a:lnTo>
                      <a:pt x="1724" y="85"/>
                    </a:lnTo>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8" name="Freeform 11" descr="water_sheets"/>
              <p:cNvSpPr>
                <a:spLocks/>
              </p:cNvSpPr>
              <p:nvPr/>
            </p:nvSpPr>
            <p:spPr bwMode="auto">
              <a:xfrm>
                <a:off x="3756" y="4035"/>
                <a:ext cx="59" cy="38"/>
              </a:xfrm>
              <a:custGeom>
                <a:avLst/>
                <a:gdLst>
                  <a:gd name="T0" fmla="*/ 0 w 59"/>
                  <a:gd name="T1" fmla="*/ 9 h 38"/>
                  <a:gd name="T2" fmla="*/ 6 w 59"/>
                  <a:gd name="T3" fmla="*/ 18 h 38"/>
                  <a:gd name="T4" fmla="*/ 27 w 59"/>
                  <a:gd name="T5" fmla="*/ 38 h 38"/>
                  <a:gd name="T6" fmla="*/ 59 w 59"/>
                  <a:gd name="T7" fmla="*/ 20 h 38"/>
                  <a:gd name="T8" fmla="*/ 21 w 59"/>
                  <a:gd name="T9" fmla="*/ 0 h 38"/>
                  <a:gd name="T10" fmla="*/ 0 w 59"/>
                  <a:gd name="T11" fmla="*/ 9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38">
                    <a:moveTo>
                      <a:pt x="0" y="9"/>
                    </a:moveTo>
                    <a:lnTo>
                      <a:pt x="6" y="18"/>
                    </a:lnTo>
                    <a:lnTo>
                      <a:pt x="27" y="38"/>
                    </a:lnTo>
                    <a:lnTo>
                      <a:pt x="59" y="20"/>
                    </a:lnTo>
                    <a:lnTo>
                      <a:pt x="21" y="0"/>
                    </a:lnTo>
                    <a:lnTo>
                      <a:pt x="0" y="9"/>
                    </a:lnTo>
                    <a:close/>
                  </a:path>
                </a:pathLst>
              </a:custGeom>
              <a:blipFill dpi="0" rotWithShape="1">
                <a:blip r:embed="rId5"/>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9" name="Freeform 12" descr="water_sheets"/>
              <p:cNvSpPr>
                <a:spLocks/>
              </p:cNvSpPr>
              <p:nvPr/>
            </p:nvSpPr>
            <p:spPr bwMode="auto">
              <a:xfrm>
                <a:off x="2068" y="3318"/>
                <a:ext cx="2057" cy="494"/>
              </a:xfrm>
              <a:custGeom>
                <a:avLst/>
                <a:gdLst>
                  <a:gd name="T0" fmla="*/ 25 w 2057"/>
                  <a:gd name="T1" fmla="*/ 470 h 494"/>
                  <a:gd name="T2" fmla="*/ 0 w 2057"/>
                  <a:gd name="T3" fmla="*/ 366 h 494"/>
                  <a:gd name="T4" fmla="*/ 49 w 2057"/>
                  <a:gd name="T5" fmla="*/ 306 h 494"/>
                  <a:gd name="T6" fmla="*/ 190 w 2057"/>
                  <a:gd name="T7" fmla="*/ 294 h 494"/>
                  <a:gd name="T8" fmla="*/ 442 w 2057"/>
                  <a:gd name="T9" fmla="*/ 294 h 494"/>
                  <a:gd name="T10" fmla="*/ 524 w 2057"/>
                  <a:gd name="T11" fmla="*/ 270 h 494"/>
                  <a:gd name="T12" fmla="*/ 656 w 2057"/>
                  <a:gd name="T13" fmla="*/ 306 h 494"/>
                  <a:gd name="T14" fmla="*/ 764 w 2057"/>
                  <a:gd name="T15" fmla="*/ 276 h 494"/>
                  <a:gd name="T16" fmla="*/ 836 w 2057"/>
                  <a:gd name="T17" fmla="*/ 210 h 494"/>
                  <a:gd name="T18" fmla="*/ 938 w 2057"/>
                  <a:gd name="T19" fmla="*/ 228 h 494"/>
                  <a:gd name="T20" fmla="*/ 1024 w 2057"/>
                  <a:gd name="T21" fmla="*/ 294 h 494"/>
                  <a:gd name="T22" fmla="*/ 1058 w 2057"/>
                  <a:gd name="T23" fmla="*/ 180 h 494"/>
                  <a:gd name="T24" fmla="*/ 1118 w 2057"/>
                  <a:gd name="T25" fmla="*/ 168 h 494"/>
                  <a:gd name="T26" fmla="*/ 1178 w 2057"/>
                  <a:gd name="T27" fmla="*/ 198 h 494"/>
                  <a:gd name="T28" fmla="*/ 1220 w 2057"/>
                  <a:gd name="T29" fmla="*/ 120 h 494"/>
                  <a:gd name="T30" fmla="*/ 1256 w 2057"/>
                  <a:gd name="T31" fmla="*/ 48 h 494"/>
                  <a:gd name="T32" fmla="*/ 1406 w 2057"/>
                  <a:gd name="T33" fmla="*/ 0 h 494"/>
                  <a:gd name="T34" fmla="*/ 2057 w 2057"/>
                  <a:gd name="T35" fmla="*/ 33 h 494"/>
                  <a:gd name="T36" fmla="*/ 1484 w 2057"/>
                  <a:gd name="T37" fmla="*/ 238 h 494"/>
                  <a:gd name="T38" fmla="*/ 1208 w 2057"/>
                  <a:gd name="T39" fmla="*/ 350 h 494"/>
                  <a:gd name="T40" fmla="*/ 1067 w 2057"/>
                  <a:gd name="T41" fmla="*/ 390 h 494"/>
                  <a:gd name="T42" fmla="*/ 926 w 2057"/>
                  <a:gd name="T43" fmla="*/ 422 h 494"/>
                  <a:gd name="T44" fmla="*/ 693 w 2057"/>
                  <a:gd name="T45" fmla="*/ 466 h 494"/>
                  <a:gd name="T46" fmla="*/ 276 w 2057"/>
                  <a:gd name="T47" fmla="*/ 494 h 494"/>
                  <a:gd name="T48" fmla="*/ 25 w 2057"/>
                  <a:gd name="T49" fmla="*/ 470 h 4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57" h="494">
                    <a:moveTo>
                      <a:pt x="25" y="470"/>
                    </a:moveTo>
                    <a:lnTo>
                      <a:pt x="0" y="366"/>
                    </a:lnTo>
                    <a:lnTo>
                      <a:pt x="49" y="306"/>
                    </a:lnTo>
                    <a:lnTo>
                      <a:pt x="190" y="294"/>
                    </a:lnTo>
                    <a:lnTo>
                      <a:pt x="442" y="294"/>
                    </a:lnTo>
                    <a:lnTo>
                      <a:pt x="524" y="270"/>
                    </a:lnTo>
                    <a:lnTo>
                      <a:pt x="656" y="306"/>
                    </a:lnTo>
                    <a:lnTo>
                      <a:pt x="764" y="276"/>
                    </a:lnTo>
                    <a:lnTo>
                      <a:pt x="836" y="210"/>
                    </a:lnTo>
                    <a:lnTo>
                      <a:pt x="938" y="228"/>
                    </a:lnTo>
                    <a:lnTo>
                      <a:pt x="1024" y="294"/>
                    </a:lnTo>
                    <a:lnTo>
                      <a:pt x="1058" y="180"/>
                    </a:lnTo>
                    <a:lnTo>
                      <a:pt x="1118" y="168"/>
                    </a:lnTo>
                    <a:lnTo>
                      <a:pt x="1178" y="198"/>
                    </a:lnTo>
                    <a:lnTo>
                      <a:pt x="1220" y="120"/>
                    </a:lnTo>
                    <a:lnTo>
                      <a:pt x="1256" y="48"/>
                    </a:lnTo>
                    <a:lnTo>
                      <a:pt x="1406" y="0"/>
                    </a:lnTo>
                    <a:lnTo>
                      <a:pt x="2057" y="33"/>
                    </a:lnTo>
                    <a:lnTo>
                      <a:pt x="1484" y="238"/>
                    </a:lnTo>
                    <a:lnTo>
                      <a:pt x="1208" y="350"/>
                    </a:lnTo>
                    <a:lnTo>
                      <a:pt x="1067" y="390"/>
                    </a:lnTo>
                    <a:lnTo>
                      <a:pt x="926" y="422"/>
                    </a:lnTo>
                    <a:lnTo>
                      <a:pt x="693" y="466"/>
                    </a:lnTo>
                    <a:lnTo>
                      <a:pt x="276" y="494"/>
                    </a:lnTo>
                    <a:lnTo>
                      <a:pt x="25" y="470"/>
                    </a:lnTo>
                    <a:close/>
                  </a:path>
                </a:pathLst>
              </a:custGeom>
              <a:blipFill dpi="0" rotWithShape="1">
                <a:blip r:embed="rId5"/>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0" name="Freeform 13"/>
              <p:cNvSpPr>
                <a:spLocks/>
              </p:cNvSpPr>
              <p:nvPr/>
            </p:nvSpPr>
            <p:spPr bwMode="auto">
              <a:xfrm>
                <a:off x="2082" y="3808"/>
                <a:ext cx="446" cy="88"/>
              </a:xfrm>
              <a:custGeom>
                <a:avLst/>
                <a:gdLst>
                  <a:gd name="T0" fmla="*/ 446 w 446"/>
                  <a:gd name="T1" fmla="*/ 46 h 88"/>
                  <a:gd name="T2" fmla="*/ 442 w 446"/>
                  <a:gd name="T3" fmla="*/ 0 h 88"/>
                  <a:gd name="T4" fmla="*/ 392 w 446"/>
                  <a:gd name="T5" fmla="*/ 9 h 88"/>
                  <a:gd name="T6" fmla="*/ 381 w 446"/>
                  <a:gd name="T7" fmla="*/ 14 h 88"/>
                  <a:gd name="T8" fmla="*/ 367 w 446"/>
                  <a:gd name="T9" fmla="*/ 18 h 88"/>
                  <a:gd name="T10" fmla="*/ 344 w 446"/>
                  <a:gd name="T11" fmla="*/ 13 h 88"/>
                  <a:gd name="T12" fmla="*/ 327 w 446"/>
                  <a:gd name="T13" fmla="*/ 8 h 88"/>
                  <a:gd name="T14" fmla="*/ 299 w 446"/>
                  <a:gd name="T15" fmla="*/ 6 h 88"/>
                  <a:gd name="T16" fmla="*/ 262 w 446"/>
                  <a:gd name="T17" fmla="*/ 11 h 88"/>
                  <a:gd name="T18" fmla="*/ 236 w 446"/>
                  <a:gd name="T19" fmla="*/ 16 h 88"/>
                  <a:gd name="T20" fmla="*/ 209 w 446"/>
                  <a:gd name="T21" fmla="*/ 36 h 88"/>
                  <a:gd name="T22" fmla="*/ 187 w 446"/>
                  <a:gd name="T23" fmla="*/ 37 h 88"/>
                  <a:gd name="T24" fmla="*/ 145 w 446"/>
                  <a:gd name="T25" fmla="*/ 18 h 88"/>
                  <a:gd name="T26" fmla="*/ 104 w 446"/>
                  <a:gd name="T27" fmla="*/ 30 h 88"/>
                  <a:gd name="T28" fmla="*/ 34 w 446"/>
                  <a:gd name="T29" fmla="*/ 51 h 88"/>
                  <a:gd name="T30" fmla="*/ 0 w 446"/>
                  <a:gd name="T31" fmla="*/ 88 h 88"/>
                  <a:gd name="T32" fmla="*/ 83 w 446"/>
                  <a:gd name="T33" fmla="*/ 77 h 88"/>
                  <a:gd name="T34" fmla="*/ 446 w 446"/>
                  <a:gd name="T35" fmla="*/ 46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6" h="88">
                    <a:moveTo>
                      <a:pt x="446" y="46"/>
                    </a:moveTo>
                    <a:lnTo>
                      <a:pt x="442" y="0"/>
                    </a:lnTo>
                    <a:lnTo>
                      <a:pt x="392" y="9"/>
                    </a:lnTo>
                    <a:lnTo>
                      <a:pt x="381" y="14"/>
                    </a:lnTo>
                    <a:lnTo>
                      <a:pt x="367" y="18"/>
                    </a:lnTo>
                    <a:lnTo>
                      <a:pt x="344" y="13"/>
                    </a:lnTo>
                    <a:lnTo>
                      <a:pt x="327" y="8"/>
                    </a:lnTo>
                    <a:lnTo>
                      <a:pt x="299" y="6"/>
                    </a:lnTo>
                    <a:lnTo>
                      <a:pt x="262" y="11"/>
                    </a:lnTo>
                    <a:lnTo>
                      <a:pt x="236" y="16"/>
                    </a:lnTo>
                    <a:lnTo>
                      <a:pt x="209" y="36"/>
                    </a:lnTo>
                    <a:lnTo>
                      <a:pt x="187" y="37"/>
                    </a:lnTo>
                    <a:lnTo>
                      <a:pt x="145" y="18"/>
                    </a:lnTo>
                    <a:lnTo>
                      <a:pt x="104" y="30"/>
                    </a:lnTo>
                    <a:lnTo>
                      <a:pt x="34" y="51"/>
                    </a:lnTo>
                    <a:lnTo>
                      <a:pt x="0" y="88"/>
                    </a:lnTo>
                    <a:lnTo>
                      <a:pt x="83" y="77"/>
                    </a:lnTo>
                    <a:lnTo>
                      <a:pt x="446" y="46"/>
                    </a:lnTo>
                    <a:close/>
                  </a:path>
                </a:pathLst>
              </a:custGeom>
              <a:solidFill>
                <a:srgbClr val="683400">
                  <a:alpha val="56862"/>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1" name="Freeform 14"/>
              <p:cNvSpPr>
                <a:spLocks/>
              </p:cNvSpPr>
              <p:nvPr/>
            </p:nvSpPr>
            <p:spPr bwMode="auto">
              <a:xfrm>
                <a:off x="2067" y="3772"/>
                <a:ext cx="1593" cy="233"/>
              </a:xfrm>
              <a:custGeom>
                <a:avLst/>
                <a:gdLst>
                  <a:gd name="T0" fmla="*/ 10 w 1593"/>
                  <a:gd name="T1" fmla="*/ 157 h 233"/>
                  <a:gd name="T2" fmla="*/ 10 w 1593"/>
                  <a:gd name="T3" fmla="*/ 75 h 233"/>
                  <a:gd name="T4" fmla="*/ 155 w 1593"/>
                  <a:gd name="T5" fmla="*/ 80 h 233"/>
                  <a:gd name="T6" fmla="*/ 272 w 1593"/>
                  <a:gd name="T7" fmla="*/ 75 h 233"/>
                  <a:gd name="T8" fmla="*/ 382 w 1593"/>
                  <a:gd name="T9" fmla="*/ 59 h 233"/>
                  <a:gd name="T10" fmla="*/ 455 w 1593"/>
                  <a:gd name="T11" fmla="*/ 51 h 233"/>
                  <a:gd name="T12" fmla="*/ 533 w 1593"/>
                  <a:gd name="T13" fmla="*/ 43 h 233"/>
                  <a:gd name="T14" fmla="*/ 573 w 1593"/>
                  <a:gd name="T15" fmla="*/ 20 h 233"/>
                  <a:gd name="T16" fmla="*/ 669 w 1593"/>
                  <a:gd name="T17" fmla="*/ 0 h 233"/>
                  <a:gd name="T18" fmla="*/ 716 w 1593"/>
                  <a:gd name="T19" fmla="*/ 15 h 233"/>
                  <a:gd name="T20" fmla="*/ 778 w 1593"/>
                  <a:gd name="T21" fmla="*/ 2 h 233"/>
                  <a:gd name="T22" fmla="*/ 840 w 1593"/>
                  <a:gd name="T23" fmla="*/ 5 h 233"/>
                  <a:gd name="T24" fmla="*/ 861 w 1593"/>
                  <a:gd name="T25" fmla="*/ 7 h 233"/>
                  <a:gd name="T26" fmla="*/ 997 w 1593"/>
                  <a:gd name="T27" fmla="*/ 10 h 233"/>
                  <a:gd name="T28" fmla="*/ 1129 w 1593"/>
                  <a:gd name="T29" fmla="*/ 33 h 233"/>
                  <a:gd name="T30" fmla="*/ 1237 w 1593"/>
                  <a:gd name="T31" fmla="*/ 50 h 233"/>
                  <a:gd name="T32" fmla="*/ 1385 w 1593"/>
                  <a:gd name="T33" fmla="*/ 60 h 233"/>
                  <a:gd name="T34" fmla="*/ 1485 w 1593"/>
                  <a:gd name="T35" fmla="*/ 70 h 233"/>
                  <a:gd name="T36" fmla="*/ 1565 w 1593"/>
                  <a:gd name="T37" fmla="*/ 129 h 233"/>
                  <a:gd name="T38" fmla="*/ 1593 w 1593"/>
                  <a:gd name="T39" fmla="*/ 206 h 233"/>
                  <a:gd name="T40" fmla="*/ 1481 w 1593"/>
                  <a:gd name="T41" fmla="*/ 212 h 233"/>
                  <a:gd name="T42" fmla="*/ 1281 w 1593"/>
                  <a:gd name="T43" fmla="*/ 233 h 233"/>
                  <a:gd name="T44" fmla="*/ 417 w 1593"/>
                  <a:gd name="T45" fmla="*/ 195 h 233"/>
                  <a:gd name="T46" fmla="*/ 313 w 1593"/>
                  <a:gd name="T47" fmla="*/ 232 h 233"/>
                  <a:gd name="T48" fmla="*/ 137 w 1593"/>
                  <a:gd name="T49" fmla="*/ 220 h 233"/>
                  <a:gd name="T50" fmla="*/ 0 w 1593"/>
                  <a:gd name="T51" fmla="*/ 179 h 233"/>
                  <a:gd name="T52" fmla="*/ 14 w 1593"/>
                  <a:gd name="T53" fmla="*/ 78 h 2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93" h="233">
                    <a:moveTo>
                      <a:pt x="10" y="157"/>
                    </a:moveTo>
                    <a:lnTo>
                      <a:pt x="10" y="75"/>
                    </a:lnTo>
                    <a:lnTo>
                      <a:pt x="155" y="80"/>
                    </a:lnTo>
                    <a:lnTo>
                      <a:pt x="272" y="75"/>
                    </a:lnTo>
                    <a:lnTo>
                      <a:pt x="382" y="59"/>
                    </a:lnTo>
                    <a:lnTo>
                      <a:pt x="455" y="51"/>
                    </a:lnTo>
                    <a:lnTo>
                      <a:pt x="533" y="43"/>
                    </a:lnTo>
                    <a:lnTo>
                      <a:pt x="573" y="20"/>
                    </a:lnTo>
                    <a:lnTo>
                      <a:pt x="669" y="0"/>
                    </a:lnTo>
                    <a:lnTo>
                      <a:pt x="716" y="15"/>
                    </a:lnTo>
                    <a:lnTo>
                      <a:pt x="778" y="2"/>
                    </a:lnTo>
                    <a:cubicBezTo>
                      <a:pt x="799" y="2"/>
                      <a:pt x="819" y="3"/>
                      <a:pt x="840" y="5"/>
                    </a:cubicBezTo>
                    <a:cubicBezTo>
                      <a:pt x="847" y="5"/>
                      <a:pt x="861" y="7"/>
                      <a:pt x="861" y="7"/>
                    </a:cubicBezTo>
                    <a:lnTo>
                      <a:pt x="997" y="10"/>
                    </a:lnTo>
                    <a:lnTo>
                      <a:pt x="1129" y="33"/>
                    </a:lnTo>
                    <a:lnTo>
                      <a:pt x="1237" y="50"/>
                    </a:lnTo>
                    <a:lnTo>
                      <a:pt x="1385" y="60"/>
                    </a:lnTo>
                    <a:lnTo>
                      <a:pt x="1485" y="70"/>
                    </a:lnTo>
                    <a:lnTo>
                      <a:pt x="1565" y="129"/>
                    </a:lnTo>
                    <a:lnTo>
                      <a:pt x="1593" y="206"/>
                    </a:lnTo>
                    <a:lnTo>
                      <a:pt x="1481" y="212"/>
                    </a:lnTo>
                    <a:lnTo>
                      <a:pt x="1281" y="233"/>
                    </a:lnTo>
                    <a:lnTo>
                      <a:pt x="417" y="195"/>
                    </a:lnTo>
                    <a:lnTo>
                      <a:pt x="313" y="232"/>
                    </a:lnTo>
                    <a:lnTo>
                      <a:pt x="137" y="220"/>
                    </a:lnTo>
                    <a:lnTo>
                      <a:pt x="0" y="179"/>
                    </a:lnTo>
                    <a:lnTo>
                      <a:pt x="14" y="78"/>
                    </a:lnTo>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2" name="Freeform 15" descr="Sand"/>
              <p:cNvSpPr>
                <a:spLocks/>
              </p:cNvSpPr>
              <p:nvPr/>
            </p:nvSpPr>
            <p:spPr bwMode="auto">
              <a:xfrm>
                <a:off x="2477" y="3678"/>
                <a:ext cx="2168" cy="322"/>
              </a:xfrm>
              <a:custGeom>
                <a:avLst/>
                <a:gdLst>
                  <a:gd name="T0" fmla="*/ 2168 w 2168"/>
                  <a:gd name="T1" fmla="*/ 245 h 322"/>
                  <a:gd name="T2" fmla="*/ 1824 w 2168"/>
                  <a:gd name="T3" fmla="*/ 78 h 322"/>
                  <a:gd name="T4" fmla="*/ 1696 w 2168"/>
                  <a:gd name="T5" fmla="*/ 42 h 322"/>
                  <a:gd name="T6" fmla="*/ 1597 w 2168"/>
                  <a:gd name="T7" fmla="*/ 6 h 322"/>
                  <a:gd name="T8" fmla="*/ 1531 w 2168"/>
                  <a:gd name="T9" fmla="*/ 0 h 322"/>
                  <a:gd name="T10" fmla="*/ 1474 w 2168"/>
                  <a:gd name="T11" fmla="*/ 3 h 322"/>
                  <a:gd name="T12" fmla="*/ 1435 w 2168"/>
                  <a:gd name="T13" fmla="*/ 57 h 322"/>
                  <a:gd name="T14" fmla="*/ 1426 w 2168"/>
                  <a:gd name="T15" fmla="*/ 114 h 322"/>
                  <a:gd name="T16" fmla="*/ 1411 w 2168"/>
                  <a:gd name="T17" fmla="*/ 192 h 322"/>
                  <a:gd name="T18" fmla="*/ 1399 w 2168"/>
                  <a:gd name="T19" fmla="*/ 296 h 322"/>
                  <a:gd name="T20" fmla="*/ 1402 w 2168"/>
                  <a:gd name="T21" fmla="*/ 312 h 322"/>
                  <a:gd name="T22" fmla="*/ 1219 w 2168"/>
                  <a:gd name="T23" fmla="*/ 320 h 322"/>
                  <a:gd name="T24" fmla="*/ 1147 w 2168"/>
                  <a:gd name="T25" fmla="*/ 220 h 322"/>
                  <a:gd name="T26" fmla="*/ 1034 w 2168"/>
                  <a:gd name="T27" fmla="*/ 120 h 322"/>
                  <a:gd name="T28" fmla="*/ 950 w 2168"/>
                  <a:gd name="T29" fmla="*/ 116 h 322"/>
                  <a:gd name="T30" fmla="*/ 847 w 2168"/>
                  <a:gd name="T31" fmla="*/ 103 h 322"/>
                  <a:gd name="T32" fmla="*/ 716 w 2168"/>
                  <a:gd name="T33" fmla="*/ 73 h 322"/>
                  <a:gd name="T34" fmla="*/ 576 w 2168"/>
                  <a:gd name="T35" fmla="*/ 46 h 322"/>
                  <a:gd name="T36" fmla="*/ 416 w 2168"/>
                  <a:gd name="T37" fmla="*/ 31 h 322"/>
                  <a:gd name="T38" fmla="*/ 322 w 2168"/>
                  <a:gd name="T39" fmla="*/ 34 h 322"/>
                  <a:gd name="T40" fmla="*/ 199 w 2168"/>
                  <a:gd name="T41" fmla="*/ 64 h 322"/>
                  <a:gd name="T42" fmla="*/ 86 w 2168"/>
                  <a:gd name="T43" fmla="*/ 103 h 322"/>
                  <a:gd name="T44" fmla="*/ 0 w 2168"/>
                  <a:gd name="T45" fmla="*/ 159 h 322"/>
                  <a:gd name="T46" fmla="*/ 98 w 2168"/>
                  <a:gd name="T47" fmla="*/ 176 h 322"/>
                  <a:gd name="T48" fmla="*/ 165 w 2168"/>
                  <a:gd name="T49" fmla="*/ 146 h 322"/>
                  <a:gd name="T50" fmla="*/ 367 w 2168"/>
                  <a:gd name="T51" fmla="*/ 104 h 322"/>
                  <a:gd name="T52" fmla="*/ 460 w 2168"/>
                  <a:gd name="T53" fmla="*/ 114 h 322"/>
                  <a:gd name="T54" fmla="*/ 630 w 2168"/>
                  <a:gd name="T55" fmla="*/ 148 h 322"/>
                  <a:gd name="T56" fmla="*/ 773 w 2168"/>
                  <a:gd name="T57" fmla="*/ 177 h 322"/>
                  <a:gd name="T58" fmla="*/ 962 w 2168"/>
                  <a:gd name="T59" fmla="*/ 205 h 322"/>
                  <a:gd name="T60" fmla="*/ 1051 w 2168"/>
                  <a:gd name="T61" fmla="*/ 215 h 322"/>
                  <a:gd name="T62" fmla="*/ 1110 w 2168"/>
                  <a:gd name="T63" fmla="*/ 218 h 322"/>
                  <a:gd name="T64" fmla="*/ 1135 w 2168"/>
                  <a:gd name="T65" fmla="*/ 237 h 322"/>
                  <a:gd name="T66" fmla="*/ 1174 w 2168"/>
                  <a:gd name="T67" fmla="*/ 273 h 322"/>
                  <a:gd name="T68" fmla="*/ 1204 w 2168"/>
                  <a:gd name="T69" fmla="*/ 306 h 322"/>
                  <a:gd name="T70" fmla="*/ 1226 w 2168"/>
                  <a:gd name="T71" fmla="*/ 322 h 322"/>
                  <a:gd name="T72" fmla="*/ 1645 w 2168"/>
                  <a:gd name="T73" fmla="*/ 315 h 322"/>
                  <a:gd name="T74" fmla="*/ 1913 w 2168"/>
                  <a:gd name="T75" fmla="*/ 295 h 322"/>
                  <a:gd name="T76" fmla="*/ 2168 w 2168"/>
                  <a:gd name="T77" fmla="*/ 245 h 3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8" h="322">
                    <a:moveTo>
                      <a:pt x="2168" y="245"/>
                    </a:moveTo>
                    <a:lnTo>
                      <a:pt x="1824" y="78"/>
                    </a:lnTo>
                    <a:lnTo>
                      <a:pt x="1696" y="42"/>
                    </a:lnTo>
                    <a:lnTo>
                      <a:pt x="1597" y="6"/>
                    </a:lnTo>
                    <a:lnTo>
                      <a:pt x="1531" y="0"/>
                    </a:lnTo>
                    <a:lnTo>
                      <a:pt x="1474" y="3"/>
                    </a:lnTo>
                    <a:lnTo>
                      <a:pt x="1435" y="57"/>
                    </a:lnTo>
                    <a:lnTo>
                      <a:pt x="1426" y="114"/>
                    </a:lnTo>
                    <a:lnTo>
                      <a:pt x="1411" y="192"/>
                    </a:lnTo>
                    <a:lnTo>
                      <a:pt x="1399" y="296"/>
                    </a:lnTo>
                    <a:lnTo>
                      <a:pt x="1402" y="312"/>
                    </a:lnTo>
                    <a:lnTo>
                      <a:pt x="1219" y="320"/>
                    </a:lnTo>
                    <a:lnTo>
                      <a:pt x="1147" y="220"/>
                    </a:lnTo>
                    <a:lnTo>
                      <a:pt x="1034" y="120"/>
                    </a:lnTo>
                    <a:lnTo>
                      <a:pt x="950" y="116"/>
                    </a:lnTo>
                    <a:lnTo>
                      <a:pt x="847" y="103"/>
                    </a:lnTo>
                    <a:lnTo>
                      <a:pt x="716" y="73"/>
                    </a:lnTo>
                    <a:lnTo>
                      <a:pt x="576" y="46"/>
                    </a:lnTo>
                    <a:lnTo>
                      <a:pt x="416" y="31"/>
                    </a:lnTo>
                    <a:lnTo>
                      <a:pt x="322" y="34"/>
                    </a:lnTo>
                    <a:lnTo>
                      <a:pt x="199" y="64"/>
                    </a:lnTo>
                    <a:lnTo>
                      <a:pt x="86" y="103"/>
                    </a:lnTo>
                    <a:lnTo>
                      <a:pt x="0" y="159"/>
                    </a:lnTo>
                    <a:lnTo>
                      <a:pt x="98" y="176"/>
                    </a:lnTo>
                    <a:lnTo>
                      <a:pt x="165" y="146"/>
                    </a:lnTo>
                    <a:lnTo>
                      <a:pt x="367" y="104"/>
                    </a:lnTo>
                    <a:lnTo>
                      <a:pt x="460" y="114"/>
                    </a:lnTo>
                    <a:lnTo>
                      <a:pt x="630" y="148"/>
                    </a:lnTo>
                    <a:lnTo>
                      <a:pt x="773" y="177"/>
                    </a:lnTo>
                    <a:lnTo>
                      <a:pt x="962" y="205"/>
                    </a:lnTo>
                    <a:lnTo>
                      <a:pt x="1051" y="215"/>
                    </a:lnTo>
                    <a:lnTo>
                      <a:pt x="1110" y="218"/>
                    </a:lnTo>
                    <a:lnTo>
                      <a:pt x="1135" y="237"/>
                    </a:lnTo>
                    <a:lnTo>
                      <a:pt x="1174" y="273"/>
                    </a:lnTo>
                    <a:lnTo>
                      <a:pt x="1204" y="306"/>
                    </a:lnTo>
                    <a:lnTo>
                      <a:pt x="1226" y="322"/>
                    </a:lnTo>
                    <a:lnTo>
                      <a:pt x="1645" y="315"/>
                    </a:lnTo>
                    <a:lnTo>
                      <a:pt x="1913" y="295"/>
                    </a:lnTo>
                    <a:lnTo>
                      <a:pt x="2168" y="245"/>
                    </a:lnTo>
                    <a:close/>
                  </a:path>
                </a:pathLst>
              </a:cu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3" name="Freeform 16" descr="water_sheets"/>
              <p:cNvSpPr>
                <a:spLocks/>
              </p:cNvSpPr>
              <p:nvPr/>
            </p:nvSpPr>
            <p:spPr bwMode="auto">
              <a:xfrm>
                <a:off x="3649" y="3759"/>
                <a:ext cx="250" cy="393"/>
              </a:xfrm>
              <a:custGeom>
                <a:avLst/>
                <a:gdLst>
                  <a:gd name="T0" fmla="*/ 17 w 250"/>
                  <a:gd name="T1" fmla="*/ 180 h 393"/>
                  <a:gd name="T2" fmla="*/ 38 w 250"/>
                  <a:gd name="T3" fmla="*/ 224 h 393"/>
                  <a:gd name="T4" fmla="*/ 52 w 250"/>
                  <a:gd name="T5" fmla="*/ 301 h 393"/>
                  <a:gd name="T6" fmla="*/ 63 w 250"/>
                  <a:gd name="T7" fmla="*/ 338 h 393"/>
                  <a:gd name="T8" fmla="*/ 66 w 250"/>
                  <a:gd name="T9" fmla="*/ 349 h 393"/>
                  <a:gd name="T10" fmla="*/ 77 w 250"/>
                  <a:gd name="T11" fmla="*/ 386 h 393"/>
                  <a:gd name="T12" fmla="*/ 98 w 250"/>
                  <a:gd name="T13" fmla="*/ 393 h 393"/>
                  <a:gd name="T14" fmla="*/ 137 w 250"/>
                  <a:gd name="T15" fmla="*/ 357 h 393"/>
                  <a:gd name="T16" fmla="*/ 149 w 250"/>
                  <a:gd name="T17" fmla="*/ 288 h 393"/>
                  <a:gd name="T18" fmla="*/ 134 w 250"/>
                  <a:gd name="T19" fmla="*/ 246 h 393"/>
                  <a:gd name="T20" fmla="*/ 226 w 250"/>
                  <a:gd name="T21" fmla="*/ 242 h 393"/>
                  <a:gd name="T22" fmla="*/ 241 w 250"/>
                  <a:gd name="T23" fmla="*/ 209 h 393"/>
                  <a:gd name="T24" fmla="*/ 233 w 250"/>
                  <a:gd name="T25" fmla="*/ 147 h 393"/>
                  <a:gd name="T26" fmla="*/ 169 w 250"/>
                  <a:gd name="T27" fmla="*/ 0 h 393"/>
                  <a:gd name="T28" fmla="*/ 59 w 250"/>
                  <a:gd name="T29" fmla="*/ 33 h 393"/>
                  <a:gd name="T30" fmla="*/ 6 w 250"/>
                  <a:gd name="T31" fmla="*/ 132 h 393"/>
                  <a:gd name="T32" fmla="*/ 17 w 250"/>
                  <a:gd name="T33" fmla="*/ 180 h 3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0" h="393">
                    <a:moveTo>
                      <a:pt x="17" y="180"/>
                    </a:moveTo>
                    <a:cubicBezTo>
                      <a:pt x="25" y="193"/>
                      <a:pt x="33" y="209"/>
                      <a:pt x="38" y="224"/>
                    </a:cubicBezTo>
                    <a:cubicBezTo>
                      <a:pt x="40" y="253"/>
                      <a:pt x="45" y="273"/>
                      <a:pt x="52" y="301"/>
                    </a:cubicBezTo>
                    <a:cubicBezTo>
                      <a:pt x="63" y="340"/>
                      <a:pt x="46" y="285"/>
                      <a:pt x="63" y="338"/>
                    </a:cubicBezTo>
                    <a:cubicBezTo>
                      <a:pt x="64" y="342"/>
                      <a:pt x="66" y="349"/>
                      <a:pt x="66" y="349"/>
                    </a:cubicBezTo>
                    <a:cubicBezTo>
                      <a:pt x="68" y="356"/>
                      <a:pt x="66" y="380"/>
                      <a:pt x="77" y="386"/>
                    </a:cubicBezTo>
                    <a:cubicBezTo>
                      <a:pt x="83" y="389"/>
                      <a:pt x="98" y="393"/>
                      <a:pt x="98" y="393"/>
                    </a:cubicBezTo>
                    <a:cubicBezTo>
                      <a:pt x="146" y="388"/>
                      <a:pt x="105" y="379"/>
                      <a:pt x="137" y="357"/>
                    </a:cubicBezTo>
                    <a:cubicBezTo>
                      <a:pt x="147" y="325"/>
                      <a:pt x="143" y="321"/>
                      <a:pt x="149" y="288"/>
                    </a:cubicBezTo>
                    <a:cubicBezTo>
                      <a:pt x="150" y="283"/>
                      <a:pt x="130" y="249"/>
                      <a:pt x="134" y="246"/>
                    </a:cubicBezTo>
                    <a:cubicBezTo>
                      <a:pt x="145" y="239"/>
                      <a:pt x="208" y="248"/>
                      <a:pt x="226" y="242"/>
                    </a:cubicBezTo>
                    <a:cubicBezTo>
                      <a:pt x="232" y="233"/>
                      <a:pt x="241" y="209"/>
                      <a:pt x="241" y="209"/>
                    </a:cubicBezTo>
                    <a:cubicBezTo>
                      <a:pt x="239" y="189"/>
                      <a:pt x="235" y="168"/>
                      <a:pt x="233" y="147"/>
                    </a:cubicBezTo>
                    <a:cubicBezTo>
                      <a:pt x="227" y="53"/>
                      <a:pt x="250" y="28"/>
                      <a:pt x="169" y="0"/>
                    </a:cubicBezTo>
                    <a:cubicBezTo>
                      <a:pt x="129" y="5"/>
                      <a:pt x="97" y="20"/>
                      <a:pt x="59" y="33"/>
                    </a:cubicBezTo>
                    <a:cubicBezTo>
                      <a:pt x="39" y="64"/>
                      <a:pt x="17" y="98"/>
                      <a:pt x="6" y="132"/>
                    </a:cubicBezTo>
                    <a:cubicBezTo>
                      <a:pt x="9" y="153"/>
                      <a:pt x="0" y="168"/>
                      <a:pt x="17" y="180"/>
                    </a:cubicBezTo>
                    <a:close/>
                  </a:path>
                </a:pathLst>
              </a:custGeom>
              <a:blipFill dpi="0" rotWithShape="1">
                <a:blip r:embed="rId5"/>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4" name="Freeform 17"/>
              <p:cNvSpPr>
                <a:spLocks/>
              </p:cNvSpPr>
              <p:nvPr/>
            </p:nvSpPr>
            <p:spPr bwMode="auto">
              <a:xfrm>
                <a:off x="3798" y="3919"/>
                <a:ext cx="1863" cy="140"/>
              </a:xfrm>
              <a:custGeom>
                <a:avLst/>
                <a:gdLst>
                  <a:gd name="T0" fmla="*/ 1853 w 1863"/>
                  <a:gd name="T1" fmla="*/ 97 h 140"/>
                  <a:gd name="T2" fmla="*/ 1863 w 1863"/>
                  <a:gd name="T3" fmla="*/ 32 h 140"/>
                  <a:gd name="T4" fmla="*/ 830 w 1863"/>
                  <a:gd name="T5" fmla="*/ 0 h 140"/>
                  <a:gd name="T6" fmla="*/ 761 w 1863"/>
                  <a:gd name="T7" fmla="*/ 16 h 140"/>
                  <a:gd name="T8" fmla="*/ 579 w 1863"/>
                  <a:gd name="T9" fmla="*/ 34 h 140"/>
                  <a:gd name="T10" fmla="*/ 445 w 1863"/>
                  <a:gd name="T11" fmla="*/ 50 h 140"/>
                  <a:gd name="T12" fmla="*/ 304 w 1863"/>
                  <a:gd name="T13" fmla="*/ 66 h 140"/>
                  <a:gd name="T14" fmla="*/ 108 w 1863"/>
                  <a:gd name="T15" fmla="*/ 77 h 140"/>
                  <a:gd name="T16" fmla="*/ 27 w 1863"/>
                  <a:gd name="T17" fmla="*/ 95 h 140"/>
                  <a:gd name="T18" fmla="*/ 0 w 1863"/>
                  <a:gd name="T19" fmla="*/ 117 h 140"/>
                  <a:gd name="T20" fmla="*/ 0 w 1863"/>
                  <a:gd name="T21" fmla="*/ 140 h 140"/>
                  <a:gd name="T22" fmla="*/ 1003 w 1863"/>
                  <a:gd name="T23" fmla="*/ 140 h 140"/>
                  <a:gd name="T24" fmla="*/ 1853 w 1863"/>
                  <a:gd name="T25" fmla="*/ 120 h 140"/>
                  <a:gd name="T26" fmla="*/ 1853 w 1863"/>
                  <a:gd name="T27" fmla="*/ 97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63" h="140">
                    <a:moveTo>
                      <a:pt x="1853" y="97"/>
                    </a:moveTo>
                    <a:lnTo>
                      <a:pt x="1863" y="32"/>
                    </a:lnTo>
                    <a:lnTo>
                      <a:pt x="830" y="0"/>
                    </a:lnTo>
                    <a:lnTo>
                      <a:pt x="761" y="16"/>
                    </a:lnTo>
                    <a:lnTo>
                      <a:pt x="579" y="34"/>
                    </a:lnTo>
                    <a:lnTo>
                      <a:pt x="445" y="50"/>
                    </a:lnTo>
                    <a:lnTo>
                      <a:pt x="304" y="66"/>
                    </a:lnTo>
                    <a:lnTo>
                      <a:pt x="108" y="77"/>
                    </a:lnTo>
                    <a:lnTo>
                      <a:pt x="27" y="95"/>
                    </a:lnTo>
                    <a:lnTo>
                      <a:pt x="0" y="117"/>
                    </a:lnTo>
                    <a:lnTo>
                      <a:pt x="0" y="140"/>
                    </a:lnTo>
                    <a:lnTo>
                      <a:pt x="1003" y="140"/>
                    </a:lnTo>
                    <a:lnTo>
                      <a:pt x="1853" y="120"/>
                    </a:lnTo>
                    <a:lnTo>
                      <a:pt x="1853" y="97"/>
                    </a:ln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5" name="Line 18"/>
              <p:cNvSpPr>
                <a:spLocks noChangeShapeType="1"/>
              </p:cNvSpPr>
              <p:nvPr/>
            </p:nvSpPr>
            <p:spPr bwMode="auto">
              <a:xfrm>
                <a:off x="3861" y="3216"/>
                <a:ext cx="0" cy="1261"/>
              </a:xfrm>
              <a:prstGeom prst="line">
                <a:avLst/>
              </a:prstGeom>
              <a:noFill/>
              <a:ln w="12700">
                <a:solidFill>
                  <a:srgbClr val="FF33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6" name="Freeform 19"/>
              <p:cNvSpPr>
                <a:spLocks/>
              </p:cNvSpPr>
              <p:nvPr/>
            </p:nvSpPr>
            <p:spPr bwMode="auto">
              <a:xfrm>
                <a:off x="2404" y="3844"/>
                <a:ext cx="1268" cy="227"/>
              </a:xfrm>
              <a:custGeom>
                <a:avLst/>
                <a:gdLst>
                  <a:gd name="T0" fmla="*/ 1220 w 1268"/>
                  <a:gd name="T1" fmla="*/ 227 h 227"/>
                  <a:gd name="T2" fmla="*/ 1169 w 1268"/>
                  <a:gd name="T3" fmla="*/ 213 h 227"/>
                  <a:gd name="T4" fmla="*/ 818 w 1268"/>
                  <a:gd name="T5" fmla="*/ 222 h 227"/>
                  <a:gd name="T6" fmla="*/ 557 w 1268"/>
                  <a:gd name="T7" fmla="*/ 183 h 227"/>
                  <a:gd name="T8" fmla="*/ 305 w 1268"/>
                  <a:gd name="T9" fmla="*/ 155 h 227"/>
                  <a:gd name="T10" fmla="*/ 228 w 1268"/>
                  <a:gd name="T11" fmla="*/ 152 h 227"/>
                  <a:gd name="T12" fmla="*/ 179 w 1268"/>
                  <a:gd name="T13" fmla="*/ 167 h 227"/>
                  <a:gd name="T14" fmla="*/ 104 w 1268"/>
                  <a:gd name="T15" fmla="*/ 161 h 227"/>
                  <a:gd name="T16" fmla="*/ 0 w 1268"/>
                  <a:gd name="T17" fmla="*/ 144 h 227"/>
                  <a:gd name="T18" fmla="*/ 124 w 1268"/>
                  <a:gd name="T19" fmla="*/ 34 h 227"/>
                  <a:gd name="T20" fmla="*/ 172 w 1268"/>
                  <a:gd name="T21" fmla="*/ 18 h 227"/>
                  <a:gd name="T22" fmla="*/ 269 w 1268"/>
                  <a:gd name="T23" fmla="*/ 0 h 227"/>
                  <a:gd name="T24" fmla="*/ 390 w 1268"/>
                  <a:gd name="T25" fmla="*/ 50 h 227"/>
                  <a:gd name="T26" fmla="*/ 472 w 1268"/>
                  <a:gd name="T27" fmla="*/ 45 h 227"/>
                  <a:gd name="T28" fmla="*/ 524 w 1268"/>
                  <a:gd name="T29" fmla="*/ 30 h 227"/>
                  <a:gd name="T30" fmla="*/ 565 w 1268"/>
                  <a:gd name="T31" fmla="*/ 25 h 227"/>
                  <a:gd name="T32" fmla="*/ 603 w 1268"/>
                  <a:gd name="T33" fmla="*/ 41 h 227"/>
                  <a:gd name="T34" fmla="*/ 660 w 1268"/>
                  <a:gd name="T35" fmla="*/ 63 h 227"/>
                  <a:gd name="T36" fmla="*/ 717 w 1268"/>
                  <a:gd name="T37" fmla="*/ 61 h 227"/>
                  <a:gd name="T38" fmla="*/ 797 w 1268"/>
                  <a:gd name="T39" fmla="*/ 72 h 227"/>
                  <a:gd name="T40" fmla="*/ 887 w 1268"/>
                  <a:gd name="T41" fmla="*/ 44 h 227"/>
                  <a:gd name="T42" fmla="*/ 934 w 1268"/>
                  <a:gd name="T43" fmla="*/ 56 h 227"/>
                  <a:gd name="T44" fmla="*/ 1000 w 1268"/>
                  <a:gd name="T45" fmla="*/ 48 h 227"/>
                  <a:gd name="T46" fmla="*/ 1041 w 1268"/>
                  <a:gd name="T47" fmla="*/ 72 h 227"/>
                  <a:gd name="T48" fmla="*/ 1123 w 1268"/>
                  <a:gd name="T49" fmla="*/ 87 h 227"/>
                  <a:gd name="T50" fmla="*/ 1200 w 1268"/>
                  <a:gd name="T51" fmla="*/ 69 h 227"/>
                  <a:gd name="T52" fmla="*/ 1220 w 1268"/>
                  <a:gd name="T53" fmla="*/ 113 h 227"/>
                  <a:gd name="T54" fmla="*/ 1268 w 1268"/>
                  <a:gd name="T55" fmla="*/ 176 h 227"/>
                  <a:gd name="T56" fmla="*/ 1220 w 1268"/>
                  <a:gd name="T57" fmla="*/ 227 h 2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68" h="227">
                    <a:moveTo>
                      <a:pt x="1220" y="227"/>
                    </a:moveTo>
                    <a:cubicBezTo>
                      <a:pt x="1196" y="214"/>
                      <a:pt x="1212" y="221"/>
                      <a:pt x="1169" y="213"/>
                    </a:cubicBezTo>
                    <a:lnTo>
                      <a:pt x="818" y="222"/>
                    </a:lnTo>
                    <a:lnTo>
                      <a:pt x="557" y="183"/>
                    </a:lnTo>
                    <a:lnTo>
                      <a:pt x="305" y="155"/>
                    </a:lnTo>
                    <a:lnTo>
                      <a:pt x="228" y="152"/>
                    </a:lnTo>
                    <a:lnTo>
                      <a:pt x="179" y="167"/>
                    </a:lnTo>
                    <a:lnTo>
                      <a:pt x="104" y="161"/>
                    </a:lnTo>
                    <a:lnTo>
                      <a:pt x="0" y="144"/>
                    </a:lnTo>
                    <a:lnTo>
                      <a:pt x="124" y="34"/>
                    </a:lnTo>
                    <a:lnTo>
                      <a:pt x="172" y="18"/>
                    </a:lnTo>
                    <a:lnTo>
                      <a:pt x="269" y="0"/>
                    </a:lnTo>
                    <a:lnTo>
                      <a:pt x="390" y="50"/>
                    </a:lnTo>
                    <a:lnTo>
                      <a:pt x="472" y="45"/>
                    </a:lnTo>
                    <a:lnTo>
                      <a:pt x="524" y="30"/>
                    </a:lnTo>
                    <a:lnTo>
                      <a:pt x="565" y="25"/>
                    </a:lnTo>
                    <a:lnTo>
                      <a:pt x="603" y="41"/>
                    </a:lnTo>
                    <a:lnTo>
                      <a:pt x="660" y="63"/>
                    </a:lnTo>
                    <a:lnTo>
                      <a:pt x="717" y="61"/>
                    </a:lnTo>
                    <a:lnTo>
                      <a:pt x="797" y="72"/>
                    </a:lnTo>
                    <a:lnTo>
                      <a:pt x="887" y="44"/>
                    </a:lnTo>
                    <a:lnTo>
                      <a:pt x="934" y="56"/>
                    </a:lnTo>
                    <a:lnTo>
                      <a:pt x="1000" y="48"/>
                    </a:lnTo>
                    <a:lnTo>
                      <a:pt x="1041" y="72"/>
                    </a:lnTo>
                    <a:lnTo>
                      <a:pt x="1123" y="87"/>
                    </a:lnTo>
                    <a:lnTo>
                      <a:pt x="1200" y="69"/>
                    </a:lnTo>
                    <a:lnTo>
                      <a:pt x="1220" y="113"/>
                    </a:lnTo>
                    <a:lnTo>
                      <a:pt x="1268" y="176"/>
                    </a:lnTo>
                    <a:lnTo>
                      <a:pt x="1220" y="227"/>
                    </a:ln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7" name="Freeform 20"/>
              <p:cNvSpPr>
                <a:spLocks/>
              </p:cNvSpPr>
              <p:nvPr/>
            </p:nvSpPr>
            <p:spPr bwMode="auto">
              <a:xfrm rot="-1626324">
                <a:off x="3428" y="3374"/>
                <a:ext cx="61" cy="407"/>
              </a:xfrm>
              <a:custGeom>
                <a:avLst/>
                <a:gdLst>
                  <a:gd name="T0" fmla="*/ 39 w 96"/>
                  <a:gd name="T1" fmla="*/ 216 h 768"/>
                  <a:gd name="T2" fmla="*/ 39 w 96"/>
                  <a:gd name="T3" fmla="*/ 0 h 768"/>
                  <a:gd name="T4" fmla="*/ 20 w 96"/>
                  <a:gd name="T5" fmla="*/ 0 h 768"/>
                  <a:gd name="T6" fmla="*/ 0 w 96"/>
                  <a:gd name="T7" fmla="*/ 175 h 768"/>
                  <a:gd name="T8" fmla="*/ 0 w 96"/>
                  <a:gd name="T9" fmla="*/ 216 h 768"/>
                  <a:gd name="T10" fmla="*/ 39 w 96"/>
                  <a:gd name="T11" fmla="*/ 216 h 7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768">
                    <a:moveTo>
                      <a:pt x="96" y="768"/>
                    </a:moveTo>
                    <a:lnTo>
                      <a:pt x="96" y="0"/>
                    </a:lnTo>
                    <a:lnTo>
                      <a:pt x="48" y="0"/>
                    </a:lnTo>
                    <a:lnTo>
                      <a:pt x="0" y="624"/>
                    </a:lnTo>
                    <a:lnTo>
                      <a:pt x="0" y="768"/>
                    </a:lnTo>
                    <a:lnTo>
                      <a:pt x="96" y="768"/>
                    </a:lnTo>
                    <a:close/>
                  </a:path>
                </a:pathLst>
              </a:custGeom>
              <a:blipFill dpi="0" rotWithShape="1">
                <a:blip r:embed="rId8"/>
                <a:srcRect/>
                <a:tile tx="0" ty="0" sx="100000" sy="100000" flip="none" algn="tl"/>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8" name="Freeform 21"/>
              <p:cNvSpPr>
                <a:spLocks/>
              </p:cNvSpPr>
              <p:nvPr/>
            </p:nvSpPr>
            <p:spPr bwMode="auto">
              <a:xfrm rot="-1626324">
                <a:off x="3616" y="3637"/>
                <a:ext cx="30" cy="559"/>
              </a:xfrm>
              <a:custGeom>
                <a:avLst/>
                <a:gdLst>
                  <a:gd name="T0" fmla="*/ 19 w 48"/>
                  <a:gd name="T1" fmla="*/ 296 h 1056"/>
                  <a:gd name="T2" fmla="*/ 19 w 48"/>
                  <a:gd name="T3" fmla="*/ 0 h 1056"/>
                  <a:gd name="T4" fmla="*/ 0 w 48"/>
                  <a:gd name="T5" fmla="*/ 0 h 1056"/>
                  <a:gd name="T6" fmla="*/ 0 w 48"/>
                  <a:gd name="T7" fmla="*/ 296 h 1056"/>
                  <a:gd name="T8" fmla="*/ 19 w 48"/>
                  <a:gd name="T9" fmla="*/ 296 h 10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056">
                    <a:moveTo>
                      <a:pt x="48" y="1056"/>
                    </a:moveTo>
                    <a:lnTo>
                      <a:pt x="48" y="0"/>
                    </a:lnTo>
                    <a:lnTo>
                      <a:pt x="0" y="0"/>
                    </a:lnTo>
                    <a:lnTo>
                      <a:pt x="0" y="1056"/>
                    </a:lnTo>
                    <a:lnTo>
                      <a:pt x="48" y="1056"/>
                    </a:lnTo>
                    <a:close/>
                  </a:path>
                </a:pathLst>
              </a:custGeom>
              <a:gradFill rotWithShape="1">
                <a:gsLst>
                  <a:gs pos="0">
                    <a:srgbClr val="FFFFFF"/>
                  </a:gs>
                  <a:gs pos="8000">
                    <a:srgbClr val="1F1F1F"/>
                  </a:gs>
                  <a:gs pos="9000">
                    <a:srgbClr val="FFFFFF"/>
                  </a:gs>
                  <a:gs pos="21001">
                    <a:srgbClr val="636363"/>
                  </a:gs>
                  <a:gs pos="26500">
                    <a:srgbClr val="CFCFCF"/>
                  </a:gs>
                  <a:gs pos="33000">
                    <a:srgbClr val="CFCFCF"/>
                  </a:gs>
                  <a:gs pos="38000">
                    <a:srgbClr val="1F1F1F"/>
                  </a:gs>
                  <a:gs pos="39500">
                    <a:srgbClr val="FFFFFF"/>
                  </a:gs>
                  <a:gs pos="50000">
                    <a:srgbClr val="7F7F7F"/>
                  </a:gs>
                  <a:gs pos="60501">
                    <a:srgbClr val="FFFFFF"/>
                  </a:gs>
                  <a:gs pos="62001">
                    <a:srgbClr val="1F1F1F"/>
                  </a:gs>
                  <a:gs pos="67000">
                    <a:srgbClr val="CFCFCF"/>
                  </a:gs>
                  <a:gs pos="73500">
                    <a:srgbClr val="CFCFCF"/>
                  </a:gs>
                  <a:gs pos="78999">
                    <a:srgbClr val="636363"/>
                  </a:gs>
                  <a:gs pos="91000">
                    <a:srgbClr val="FFFFFF"/>
                  </a:gs>
                  <a:gs pos="92000">
                    <a:srgbClr val="1F1F1F"/>
                  </a:gs>
                  <a:gs pos="100000">
                    <a:srgbClr val="FFFFFF"/>
                  </a:gs>
                </a:gsLst>
                <a:lin ang="0" scaled="1"/>
              </a:gra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9" name="Freeform 22"/>
              <p:cNvSpPr>
                <a:spLocks/>
              </p:cNvSpPr>
              <p:nvPr/>
            </p:nvSpPr>
            <p:spPr bwMode="auto">
              <a:xfrm>
                <a:off x="3781" y="4002"/>
                <a:ext cx="1865" cy="144"/>
              </a:xfrm>
              <a:custGeom>
                <a:avLst/>
                <a:gdLst>
                  <a:gd name="T0" fmla="*/ 9 w 1865"/>
                  <a:gd name="T1" fmla="*/ 32 h 144"/>
                  <a:gd name="T2" fmla="*/ 0 w 1865"/>
                  <a:gd name="T3" fmla="*/ 103 h 144"/>
                  <a:gd name="T4" fmla="*/ 17 w 1865"/>
                  <a:gd name="T5" fmla="*/ 130 h 144"/>
                  <a:gd name="T6" fmla="*/ 1853 w 1865"/>
                  <a:gd name="T7" fmla="*/ 144 h 144"/>
                  <a:gd name="T8" fmla="*/ 1865 w 1865"/>
                  <a:gd name="T9" fmla="*/ 0 h 144"/>
                  <a:gd name="T10" fmla="*/ 1064 w 1865"/>
                  <a:gd name="T11" fmla="*/ 25 h 144"/>
                  <a:gd name="T12" fmla="*/ 35 w 1865"/>
                  <a:gd name="T13" fmla="*/ 18 h 144"/>
                  <a:gd name="T14" fmla="*/ 9 w 1865"/>
                  <a:gd name="T15" fmla="*/ 32 h 1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65" h="144">
                    <a:moveTo>
                      <a:pt x="9" y="32"/>
                    </a:moveTo>
                    <a:lnTo>
                      <a:pt x="0" y="103"/>
                    </a:lnTo>
                    <a:lnTo>
                      <a:pt x="17" y="130"/>
                    </a:lnTo>
                    <a:lnTo>
                      <a:pt x="1853" y="144"/>
                    </a:lnTo>
                    <a:lnTo>
                      <a:pt x="1865" y="0"/>
                    </a:lnTo>
                    <a:lnTo>
                      <a:pt x="1064" y="25"/>
                    </a:lnTo>
                    <a:lnTo>
                      <a:pt x="35" y="18"/>
                    </a:lnTo>
                    <a:lnTo>
                      <a:pt x="9" y="32"/>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0" name="Rectangle 23"/>
              <p:cNvSpPr>
                <a:spLocks noChangeArrowheads="1"/>
              </p:cNvSpPr>
              <p:nvPr/>
            </p:nvSpPr>
            <p:spPr bwMode="auto">
              <a:xfrm>
                <a:off x="5582" y="3290"/>
                <a:ext cx="112" cy="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1" name="Rectangle 24"/>
              <p:cNvSpPr>
                <a:spLocks noChangeArrowheads="1"/>
              </p:cNvSpPr>
              <p:nvPr/>
            </p:nvSpPr>
            <p:spPr bwMode="auto">
              <a:xfrm>
                <a:off x="2006" y="3354"/>
                <a:ext cx="112" cy="96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2" name="Freeform 25"/>
              <p:cNvSpPr>
                <a:spLocks/>
              </p:cNvSpPr>
              <p:nvPr/>
            </p:nvSpPr>
            <p:spPr bwMode="auto">
              <a:xfrm>
                <a:off x="2300" y="3760"/>
                <a:ext cx="640" cy="260"/>
              </a:xfrm>
              <a:custGeom>
                <a:avLst/>
                <a:gdLst>
                  <a:gd name="T0" fmla="*/ 580 w 640"/>
                  <a:gd name="T1" fmla="*/ 132 h 260"/>
                  <a:gd name="T2" fmla="*/ 320 w 640"/>
                  <a:gd name="T3" fmla="*/ 72 h 260"/>
                  <a:gd name="T4" fmla="*/ 180 w 640"/>
                  <a:gd name="T5" fmla="*/ 52 h 260"/>
                  <a:gd name="T6" fmla="*/ 56 w 640"/>
                  <a:gd name="T7" fmla="*/ 8 h 260"/>
                  <a:gd name="T8" fmla="*/ 12 w 640"/>
                  <a:gd name="T9" fmla="*/ 0 h 260"/>
                  <a:gd name="T10" fmla="*/ 8 w 640"/>
                  <a:gd name="T11" fmla="*/ 68 h 260"/>
                  <a:gd name="T12" fmla="*/ 0 w 640"/>
                  <a:gd name="T13" fmla="*/ 132 h 260"/>
                  <a:gd name="T14" fmla="*/ 16 w 640"/>
                  <a:gd name="T15" fmla="*/ 184 h 260"/>
                  <a:gd name="T16" fmla="*/ 168 w 640"/>
                  <a:gd name="T17" fmla="*/ 188 h 260"/>
                  <a:gd name="T18" fmla="*/ 320 w 640"/>
                  <a:gd name="T19" fmla="*/ 212 h 260"/>
                  <a:gd name="T20" fmla="*/ 412 w 640"/>
                  <a:gd name="T21" fmla="*/ 208 h 260"/>
                  <a:gd name="T22" fmla="*/ 536 w 640"/>
                  <a:gd name="T23" fmla="*/ 240 h 260"/>
                  <a:gd name="T24" fmla="*/ 640 w 640"/>
                  <a:gd name="T25" fmla="*/ 260 h 260"/>
                  <a:gd name="T26" fmla="*/ 580 w 640"/>
                  <a:gd name="T27" fmla="*/ 132 h 2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0" h="260">
                    <a:moveTo>
                      <a:pt x="580" y="132"/>
                    </a:moveTo>
                    <a:lnTo>
                      <a:pt x="320" y="72"/>
                    </a:lnTo>
                    <a:lnTo>
                      <a:pt x="180" y="52"/>
                    </a:lnTo>
                    <a:lnTo>
                      <a:pt x="56" y="8"/>
                    </a:lnTo>
                    <a:lnTo>
                      <a:pt x="12" y="0"/>
                    </a:lnTo>
                    <a:lnTo>
                      <a:pt x="8" y="68"/>
                    </a:lnTo>
                    <a:lnTo>
                      <a:pt x="0" y="132"/>
                    </a:lnTo>
                    <a:lnTo>
                      <a:pt x="16" y="184"/>
                    </a:lnTo>
                    <a:lnTo>
                      <a:pt x="168" y="188"/>
                    </a:lnTo>
                    <a:lnTo>
                      <a:pt x="320" y="212"/>
                    </a:lnTo>
                    <a:lnTo>
                      <a:pt x="412" y="208"/>
                    </a:lnTo>
                    <a:lnTo>
                      <a:pt x="536" y="240"/>
                    </a:lnTo>
                    <a:lnTo>
                      <a:pt x="640" y="260"/>
                    </a:lnTo>
                    <a:lnTo>
                      <a:pt x="580" y="132"/>
                    </a:lnTo>
                    <a:close/>
                  </a:path>
                </a:pathLst>
              </a:custGeom>
              <a:blipFill dpi="0" rotWithShape="1">
                <a:blip r:embed="rId6"/>
                <a:srcRect/>
                <a:tile tx="0" ty="0" sx="100000" sy="100000" flip="none" algn="tl"/>
              </a:blip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3" name="Freeform 26"/>
              <p:cNvSpPr>
                <a:spLocks/>
              </p:cNvSpPr>
              <p:nvPr/>
            </p:nvSpPr>
            <p:spPr bwMode="auto">
              <a:xfrm>
                <a:off x="2300" y="3896"/>
                <a:ext cx="508" cy="144"/>
              </a:xfrm>
              <a:custGeom>
                <a:avLst/>
                <a:gdLst>
                  <a:gd name="T0" fmla="*/ 0 w 508"/>
                  <a:gd name="T1" fmla="*/ 0 h 144"/>
                  <a:gd name="T2" fmla="*/ 184 w 508"/>
                  <a:gd name="T3" fmla="*/ 68 h 144"/>
                  <a:gd name="T4" fmla="*/ 320 w 508"/>
                  <a:gd name="T5" fmla="*/ 104 h 144"/>
                  <a:gd name="T6" fmla="*/ 432 w 508"/>
                  <a:gd name="T7" fmla="*/ 104 h 144"/>
                  <a:gd name="T8" fmla="*/ 508 w 508"/>
                  <a:gd name="T9" fmla="*/ 132 h 144"/>
                  <a:gd name="T10" fmla="*/ 304 w 508"/>
                  <a:gd name="T11" fmla="*/ 144 h 144"/>
                  <a:gd name="T12" fmla="*/ 52 w 508"/>
                  <a:gd name="T13" fmla="*/ 140 h 144"/>
                  <a:gd name="T14" fmla="*/ 44 w 508"/>
                  <a:gd name="T15" fmla="*/ 100 h 144"/>
                  <a:gd name="T16" fmla="*/ 12 w 508"/>
                  <a:gd name="T17" fmla="*/ 52 h 144"/>
                  <a:gd name="T18" fmla="*/ 0 w 508"/>
                  <a:gd name="T19" fmla="*/ 0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8" h="144">
                    <a:moveTo>
                      <a:pt x="0" y="0"/>
                    </a:moveTo>
                    <a:lnTo>
                      <a:pt x="184" y="68"/>
                    </a:lnTo>
                    <a:lnTo>
                      <a:pt x="320" y="104"/>
                    </a:lnTo>
                    <a:lnTo>
                      <a:pt x="432" y="104"/>
                    </a:lnTo>
                    <a:lnTo>
                      <a:pt x="508" y="132"/>
                    </a:lnTo>
                    <a:lnTo>
                      <a:pt x="304" y="144"/>
                    </a:lnTo>
                    <a:lnTo>
                      <a:pt x="52" y="140"/>
                    </a:lnTo>
                    <a:lnTo>
                      <a:pt x="44" y="100"/>
                    </a:lnTo>
                    <a:lnTo>
                      <a:pt x="12" y="52"/>
                    </a:lnTo>
                    <a:lnTo>
                      <a:pt x="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606" name="Group 27"/>
            <p:cNvGrpSpPr>
              <a:grpSpLocks/>
            </p:cNvGrpSpPr>
            <p:nvPr/>
          </p:nvGrpSpPr>
          <p:grpSpPr bwMode="auto">
            <a:xfrm>
              <a:off x="250" y="712"/>
              <a:ext cx="5399" cy="3263"/>
              <a:chOff x="250" y="712"/>
              <a:chExt cx="5399" cy="3263"/>
            </a:xfrm>
          </p:grpSpPr>
          <p:sp>
            <p:nvSpPr>
              <p:cNvPr id="25607" name="Text Box 28"/>
              <p:cNvSpPr txBox="1">
                <a:spLocks noChangeArrowheads="1"/>
              </p:cNvSpPr>
              <p:nvPr/>
            </p:nvSpPr>
            <p:spPr bwMode="auto">
              <a:xfrm>
                <a:off x="993" y="2592"/>
                <a:ext cx="116"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cs typeface="Arial" charset="0"/>
                </a:endParaRPr>
              </a:p>
            </p:txBody>
          </p:sp>
          <p:sp>
            <p:nvSpPr>
              <p:cNvPr id="25608" name="Text Box 29"/>
              <p:cNvSpPr txBox="1">
                <a:spLocks noChangeArrowheads="1"/>
              </p:cNvSpPr>
              <p:nvPr/>
            </p:nvSpPr>
            <p:spPr bwMode="auto">
              <a:xfrm>
                <a:off x="1574" y="1439"/>
                <a:ext cx="101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cs typeface="Arial" charset="0"/>
                  </a:rPr>
                  <a:t>Deflection and </a:t>
                </a:r>
              </a:p>
              <a:p>
                <a:pPr eaLnBrk="1" hangingPunct="1"/>
                <a:r>
                  <a:rPr lang="en-US" sz="1600" b="1" dirty="0">
                    <a:cs typeface="Arial" charset="0"/>
                  </a:rPr>
                  <a:t>Pressure</a:t>
                </a:r>
              </a:p>
            </p:txBody>
          </p:sp>
          <p:sp>
            <p:nvSpPr>
              <p:cNvPr id="25609" name="Text Box 30"/>
              <p:cNvSpPr txBox="1">
                <a:spLocks noChangeArrowheads="1"/>
              </p:cNvSpPr>
              <p:nvPr/>
            </p:nvSpPr>
            <p:spPr bwMode="auto">
              <a:xfrm>
                <a:off x="1590" y="2296"/>
                <a:ext cx="84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dirty="0">
                    <a:cs typeface="Arial" charset="0"/>
                  </a:rPr>
                  <a:t>Failure and </a:t>
                </a:r>
              </a:p>
              <a:p>
                <a:pPr eaLnBrk="1" hangingPunct="1"/>
                <a:r>
                  <a:rPr lang="en-US" sz="1600" b="1" dirty="0">
                    <a:cs typeface="Arial" charset="0"/>
                  </a:rPr>
                  <a:t>Movement</a:t>
                </a:r>
              </a:p>
            </p:txBody>
          </p:sp>
          <p:sp>
            <p:nvSpPr>
              <p:cNvPr id="25610" name="Line 31"/>
              <p:cNvSpPr>
                <a:spLocks noChangeShapeType="1"/>
              </p:cNvSpPr>
              <p:nvPr/>
            </p:nvSpPr>
            <p:spPr bwMode="auto">
              <a:xfrm flipH="1" flipV="1">
                <a:off x="872" y="2464"/>
                <a:ext cx="536" cy="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1" name="Text Box 32"/>
              <p:cNvSpPr txBox="1">
                <a:spLocks noChangeArrowheads="1"/>
              </p:cNvSpPr>
              <p:nvPr/>
            </p:nvSpPr>
            <p:spPr bwMode="auto">
              <a:xfrm>
                <a:off x="694" y="3719"/>
                <a:ext cx="153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cs typeface="Arial" charset="0"/>
                  </a:rPr>
                  <a:t>Confirmation in Centrifuge</a:t>
                </a:r>
              </a:p>
            </p:txBody>
          </p:sp>
          <p:grpSp>
            <p:nvGrpSpPr>
              <p:cNvPr id="25612" name="Group 33"/>
              <p:cNvGrpSpPr>
                <a:grpSpLocks/>
              </p:cNvGrpSpPr>
              <p:nvPr/>
            </p:nvGrpSpPr>
            <p:grpSpPr bwMode="auto">
              <a:xfrm>
                <a:off x="2871" y="712"/>
                <a:ext cx="2373" cy="563"/>
                <a:chOff x="287" y="848"/>
                <a:chExt cx="2373" cy="563"/>
              </a:xfrm>
            </p:grpSpPr>
            <p:sp>
              <p:nvSpPr>
                <p:cNvPr id="140322" name="Text Box 34"/>
                <p:cNvSpPr txBox="1">
                  <a:spLocks noChangeArrowheads="1"/>
                </p:cNvSpPr>
                <p:nvPr/>
              </p:nvSpPr>
              <p:spPr bwMode="auto">
                <a:xfrm>
                  <a:off x="287" y="848"/>
                  <a:ext cx="237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endParaRPr lang="en-US" sz="1600" b="1">
                    <a:effectLst>
                      <a:outerShdw blurRad="38100" dist="38100" dir="2700000" algn="tl">
                        <a:srgbClr val="C0C0C0"/>
                      </a:outerShdw>
                    </a:effectLst>
                    <a:latin typeface="Lucida Sans" pitchFamily="34" charset="0"/>
                    <a:cs typeface="Arial" charset="0"/>
                  </a:endParaRPr>
                </a:p>
                <a:p>
                  <a:pPr algn="ctr" eaLnBrk="0" hangingPunct="0">
                    <a:defRPr/>
                  </a:pPr>
                  <a:endParaRPr lang="en-US" sz="1600" b="1">
                    <a:effectLst>
                      <a:outerShdw blurRad="38100" dist="38100" dir="2700000" algn="tl">
                        <a:srgbClr val="C0C0C0"/>
                      </a:outerShdw>
                    </a:effectLst>
                    <a:latin typeface="Lucida Sans" pitchFamily="34" charset="0"/>
                    <a:cs typeface="Arial" charset="0"/>
                  </a:endParaRPr>
                </a:p>
                <a:p>
                  <a:pPr algn="ctr" eaLnBrk="0" hangingPunct="0">
                    <a:defRPr/>
                  </a:pPr>
                  <a:endParaRPr lang="en-US" sz="1600" b="1">
                    <a:effectLst>
                      <a:outerShdw blurRad="38100" dist="38100" dir="2700000" algn="tl">
                        <a:srgbClr val="C0C0C0"/>
                      </a:outerShdw>
                    </a:effectLst>
                    <a:latin typeface="Lucida Sans" pitchFamily="34" charset="0"/>
                    <a:cs typeface="Arial" charset="0"/>
                  </a:endParaRPr>
                </a:p>
              </p:txBody>
            </p:sp>
            <p:sp>
              <p:nvSpPr>
                <p:cNvPr id="25622" name="Text Box 36"/>
                <p:cNvSpPr txBox="1">
                  <a:spLocks noChangeArrowheads="1"/>
                </p:cNvSpPr>
                <p:nvPr/>
              </p:nvSpPr>
              <p:spPr bwMode="auto">
                <a:xfrm>
                  <a:off x="358" y="1198"/>
                  <a:ext cx="16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1600" b="1" dirty="0">
                    <a:cs typeface="Arial" charset="0"/>
                  </a:endParaRPr>
                </a:p>
              </p:txBody>
            </p:sp>
          </p:grpSp>
          <p:pic>
            <p:nvPicPr>
              <p:cNvPr id="25613" name="Picture 37" descr="P92900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7" y="1704"/>
                <a:ext cx="2602"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Text Box 38"/>
              <p:cNvSpPr txBox="1">
                <a:spLocks noChangeArrowheads="1"/>
              </p:cNvSpPr>
              <p:nvPr/>
            </p:nvSpPr>
            <p:spPr bwMode="auto">
              <a:xfrm>
                <a:off x="3204" y="3783"/>
                <a:ext cx="21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cs typeface="Arial" charset="0"/>
                  </a:rPr>
                  <a:t>Displacement of wall and part of levee</a:t>
                </a:r>
              </a:p>
            </p:txBody>
          </p:sp>
          <p:sp>
            <p:nvSpPr>
              <p:cNvPr id="25615" name="Line 39"/>
              <p:cNvSpPr>
                <a:spLocks noChangeShapeType="1"/>
              </p:cNvSpPr>
              <p:nvPr/>
            </p:nvSpPr>
            <p:spPr bwMode="auto">
              <a:xfrm>
                <a:off x="4328" y="2640"/>
                <a:ext cx="96" cy="91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Line 40"/>
              <p:cNvSpPr>
                <a:spLocks noChangeShapeType="1"/>
              </p:cNvSpPr>
              <p:nvPr/>
            </p:nvSpPr>
            <p:spPr bwMode="auto">
              <a:xfrm flipH="1">
                <a:off x="4200" y="2992"/>
                <a:ext cx="1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7" name="Line 41"/>
              <p:cNvSpPr>
                <a:spLocks noChangeShapeType="1"/>
              </p:cNvSpPr>
              <p:nvPr/>
            </p:nvSpPr>
            <p:spPr bwMode="auto">
              <a:xfrm flipH="1">
                <a:off x="4272" y="3432"/>
                <a:ext cx="1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18" name="Picture 42"/>
              <p:cNvPicPr>
                <a:picLocks noChangeAspect="1" noChangeArrowheads="1"/>
              </p:cNvPicPr>
              <p:nvPr/>
            </p:nvPicPr>
            <p:blipFill>
              <a:blip r:embed="rId10">
                <a:lum bright="12000" contrast="6000"/>
                <a:extLst>
                  <a:ext uri="{28A0092B-C50C-407E-A947-70E740481C1C}">
                    <a14:useLocalDpi xmlns:a14="http://schemas.microsoft.com/office/drawing/2010/main" val="0"/>
                  </a:ext>
                </a:extLst>
              </a:blip>
              <a:srcRect/>
              <a:stretch>
                <a:fillRect/>
              </a:stretch>
            </p:blipFill>
            <p:spPr bwMode="auto">
              <a:xfrm>
                <a:off x="250" y="2690"/>
                <a:ext cx="2462" cy="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5604" name="Rectangle 45"/>
          <p:cNvSpPr>
            <a:spLocks noChangeArrowheads="1"/>
          </p:cNvSpPr>
          <p:nvPr/>
        </p:nvSpPr>
        <p:spPr bwMode="auto">
          <a:xfrm>
            <a:off x="228600" y="247431"/>
            <a:ext cx="8820026" cy="1505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600" b="1" dirty="0">
                <a:solidFill>
                  <a:schemeClr val="tx2"/>
                </a:solidFill>
              </a:rPr>
              <a:t>  </a:t>
            </a:r>
            <a:r>
              <a:rPr lang="en-US" sz="3200" b="1" dirty="0" smtClean="0">
                <a:solidFill>
                  <a:schemeClr val="tx2"/>
                </a:solidFill>
              </a:rPr>
              <a:t>Design Criteria had not Considered Actual </a:t>
            </a:r>
            <a:r>
              <a:rPr lang="en-US" sz="3200" b="1" dirty="0">
                <a:solidFill>
                  <a:schemeClr val="tx2"/>
                </a:solidFill>
              </a:rPr>
              <a:t>F</a:t>
            </a:r>
            <a:r>
              <a:rPr lang="en-US" sz="3200" b="1" dirty="0" smtClean="0">
                <a:solidFill>
                  <a:schemeClr val="tx2"/>
                </a:solidFill>
              </a:rPr>
              <a:t>ailure Modes</a:t>
            </a:r>
            <a:endParaRPr lang="en-US" sz="4400" dirty="0">
              <a:solidFill>
                <a:schemeClr val="tx2"/>
              </a:solidFill>
            </a:endParaRPr>
          </a:p>
        </p:txBody>
      </p:sp>
    </p:spTree>
    <p:extLst>
      <p:ext uri="{BB962C8B-B14F-4D97-AF65-F5344CB8AC3E}">
        <p14:creationId xmlns:p14="http://schemas.microsoft.com/office/powerpoint/2010/main" val="3609250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6"/>
          <p:cNvSpPr>
            <a:spLocks noGrp="1"/>
          </p:cNvSpPr>
          <p:nvPr>
            <p:ph type="sldNum" sz="quarter" idx="12"/>
          </p:nvPr>
        </p:nvSpPr>
        <p:spPr/>
        <p:txBody>
          <a:bodyPr/>
          <a:lstStyle/>
          <a:p>
            <a:fld id="{DB2A1052-0B0D-4D6F-9163-08708F49FEE6}" type="slidenum">
              <a:rPr lang="en-US"/>
              <a:pPr/>
              <a:t>15</a:t>
            </a:fld>
            <a:endParaRPr lang="en-US"/>
          </a:p>
        </p:txBody>
      </p:sp>
      <p:graphicFrame>
        <p:nvGraphicFramePr>
          <p:cNvPr id="16431" name="Group 47"/>
          <p:cNvGraphicFramePr>
            <a:graphicFrameLocks noGrp="1"/>
          </p:cNvGraphicFramePr>
          <p:nvPr>
            <p:ph sz="half" idx="2"/>
          </p:nvPr>
        </p:nvGraphicFramePr>
        <p:xfrm>
          <a:off x="609600" y="1784350"/>
          <a:ext cx="8001000" cy="3677920"/>
        </p:xfrm>
        <a:graphic>
          <a:graphicData uri="http://schemas.openxmlformats.org/drawingml/2006/table">
            <a:tbl>
              <a:tblPr/>
              <a:tblGrid>
                <a:gridCol w="3403600"/>
                <a:gridCol w="282575"/>
                <a:gridCol w="1314450"/>
                <a:gridCol w="1333500"/>
                <a:gridCol w="1666875"/>
              </a:tblGrid>
              <a:tr h="1069975">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Publication (Year)</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Period of Record</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Meteorological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 Parameter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USWB Tech Report #33 (1959)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1900-56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NWS Tech Report #23 (1979)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1900-1975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NOAA/NCDC Prelim Analysis (2006)</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1900-2005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100-year Central Pressure Index (millibars)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934.6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926.2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901.7 mb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3399"/>
                    </a:solidFill>
                  </a:tcPr>
                </a:tc>
              </a:tr>
              <a:tr h="866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Return Period for Hurricane Katrina intensity storm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 (905 mb)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900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285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98 years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424" name="Rectangle 40"/>
          <p:cNvSpPr>
            <a:spLocks noGrp="1" noChangeArrowheads="1"/>
          </p:cNvSpPr>
          <p:nvPr>
            <p:ph type="title"/>
          </p:nvPr>
        </p:nvSpPr>
        <p:spPr>
          <a:xfrm>
            <a:off x="0" y="228600"/>
            <a:ext cx="9144000" cy="1143000"/>
          </a:xfrm>
          <a:noFill/>
          <a:ln/>
        </p:spPr>
        <p:txBody>
          <a:bodyPr/>
          <a:lstStyle/>
          <a:p>
            <a:pPr>
              <a:spcBef>
                <a:spcPct val="20000"/>
              </a:spcBef>
            </a:pPr>
            <a:r>
              <a:rPr lang="en-US" sz="3200" b="1" i="1"/>
              <a:t/>
            </a:r>
            <a:br>
              <a:rPr lang="en-US" sz="3200" b="1" i="1"/>
            </a:br>
            <a:endParaRPr lang="en-US" sz="3200" b="1" i="1"/>
          </a:p>
        </p:txBody>
      </p:sp>
      <p:sp>
        <p:nvSpPr>
          <p:cNvPr id="16425" name="Line 41"/>
          <p:cNvSpPr>
            <a:spLocks noChangeShapeType="1"/>
          </p:cNvSpPr>
          <p:nvPr/>
        </p:nvSpPr>
        <p:spPr bwMode="auto">
          <a:xfrm>
            <a:off x="609600" y="1828800"/>
            <a:ext cx="335280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632836" y="685800"/>
            <a:ext cx="5758564" cy="584775"/>
          </a:xfrm>
          <a:prstGeom prst="rect">
            <a:avLst/>
          </a:prstGeom>
          <a:noFill/>
        </p:spPr>
        <p:txBody>
          <a:bodyPr wrap="none" rtlCol="0">
            <a:spAutoFit/>
          </a:bodyPr>
          <a:lstStyle/>
          <a:p>
            <a:r>
              <a:rPr lang="en-US" sz="3200" b="1" dirty="0" smtClean="0"/>
              <a:t>The Hazard Was Underestimated</a:t>
            </a:r>
            <a:endParaRPr lang="en-US" sz="3200" b="1" dirty="0"/>
          </a:p>
        </p:txBody>
      </p:sp>
    </p:spTree>
    <p:extLst>
      <p:ext uri="{BB962C8B-B14F-4D97-AF65-F5344CB8AC3E}">
        <p14:creationId xmlns:p14="http://schemas.microsoft.com/office/powerpoint/2010/main" val="51024450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66713" y="-152400"/>
            <a:ext cx="8548687" cy="1143000"/>
          </a:xfrm>
        </p:spPr>
        <p:txBody>
          <a:bodyPr/>
          <a:lstStyle/>
          <a:p>
            <a:r>
              <a:rPr lang="en-US" altLang="en-US" sz="3200" b="1" smtClean="0">
                <a:solidFill>
                  <a:schemeClr val="accent2"/>
                </a:solidFill>
              </a:rPr>
              <a:t>What Does History Suggest?</a:t>
            </a:r>
          </a:p>
        </p:txBody>
      </p:sp>
      <p:grpSp>
        <p:nvGrpSpPr>
          <p:cNvPr id="23555" name="Group 3"/>
          <p:cNvGrpSpPr>
            <a:grpSpLocks/>
          </p:cNvGrpSpPr>
          <p:nvPr/>
        </p:nvGrpSpPr>
        <p:grpSpPr bwMode="auto">
          <a:xfrm>
            <a:off x="1057275" y="836613"/>
            <a:ext cx="6970713" cy="4959350"/>
            <a:chOff x="4080" y="2913"/>
            <a:chExt cx="1728" cy="1407"/>
          </a:xfrm>
        </p:grpSpPr>
        <p:pic>
          <p:nvPicPr>
            <p:cNvPr id="23559" name="Picture 4" descr="ResioPoint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 y="2913"/>
              <a:ext cx="1728" cy="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AutoShape 5"/>
            <p:cNvSpPr>
              <a:spLocks noChangeArrowheads="1"/>
            </p:cNvSpPr>
            <p:nvPr/>
          </p:nvSpPr>
          <p:spPr bwMode="auto">
            <a:xfrm>
              <a:off x="4368" y="3024"/>
              <a:ext cx="192" cy="144"/>
            </a:xfrm>
            <a:prstGeom prst="star5">
              <a:avLst/>
            </a:prstGeom>
            <a:solidFill>
              <a:srgbClr val="FCFEA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23556" name="Text Box 6"/>
          <p:cNvSpPr txBox="1">
            <a:spLocks noChangeArrowheads="1"/>
          </p:cNvSpPr>
          <p:nvPr/>
        </p:nvSpPr>
        <p:spPr bwMode="auto">
          <a:xfrm>
            <a:off x="6324600" y="4437063"/>
            <a:ext cx="2667000" cy="9159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1965 SPH = 12.4 ft, </a:t>
            </a:r>
          </a:p>
          <a:p>
            <a:pPr eaLnBrk="1" hangingPunct="1"/>
            <a:r>
              <a:rPr lang="en-US" altLang="en-US" b="1"/>
              <a:t>1965 PMH = 15 ft, </a:t>
            </a:r>
          </a:p>
          <a:p>
            <a:pPr eaLnBrk="1" hangingPunct="1"/>
            <a:r>
              <a:rPr lang="en-US" altLang="en-US" b="1"/>
              <a:t>Katrina      = 20+ ft</a:t>
            </a:r>
          </a:p>
        </p:txBody>
      </p:sp>
      <p:sp>
        <p:nvSpPr>
          <p:cNvPr id="23557" name="Oval 7"/>
          <p:cNvSpPr>
            <a:spLocks noChangeArrowheads="1"/>
          </p:cNvSpPr>
          <p:nvPr/>
        </p:nvSpPr>
        <p:spPr bwMode="auto">
          <a:xfrm>
            <a:off x="5508625" y="4652963"/>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3558" name="Text Box 8"/>
          <p:cNvSpPr txBox="1">
            <a:spLocks noChangeArrowheads="1"/>
          </p:cNvSpPr>
          <p:nvPr/>
        </p:nvSpPr>
        <p:spPr bwMode="auto">
          <a:xfrm>
            <a:off x="2971800" y="990600"/>
            <a:ext cx="5353050" cy="6413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t>Aug 28, 2005 - Katrina surge = 1000+ year event</a:t>
            </a:r>
          </a:p>
          <a:p>
            <a:pPr eaLnBrk="1" hangingPunct="1"/>
            <a:r>
              <a:rPr lang="en-US" altLang="en-US" b="1"/>
              <a:t>Sep 1, 2005 - Katrina surge = 100 + year event</a:t>
            </a:r>
          </a:p>
        </p:txBody>
      </p:sp>
    </p:spTree>
    <p:extLst>
      <p:ext uri="{BB962C8B-B14F-4D97-AF65-F5344CB8AC3E}">
        <p14:creationId xmlns:p14="http://schemas.microsoft.com/office/powerpoint/2010/main" val="485262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Text Box 2"/>
          <p:cNvSpPr txBox="1">
            <a:spLocks noChangeArrowheads="1"/>
          </p:cNvSpPr>
          <p:nvPr/>
        </p:nvSpPr>
        <p:spPr bwMode="auto">
          <a:xfrm>
            <a:off x="1755209" y="117475"/>
            <a:ext cx="517321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3200" b="1" dirty="0" smtClean="0">
                <a:solidFill>
                  <a:srgbClr val="CC0000"/>
                </a:solidFill>
                <a:latin typeface="Arial" pitchFamily="34" charset="0"/>
              </a:rPr>
              <a:t>Modern Hurricane </a:t>
            </a:r>
            <a:r>
              <a:rPr lang="en-US" sz="3200" b="1" dirty="0">
                <a:solidFill>
                  <a:srgbClr val="CC0000"/>
                </a:solidFill>
                <a:latin typeface="Arial" pitchFamily="34" charset="0"/>
              </a:rPr>
              <a:t>Hazard</a:t>
            </a:r>
          </a:p>
        </p:txBody>
      </p:sp>
      <p:pic>
        <p:nvPicPr>
          <p:cNvPr id="461827" name="Picture 3" descr="P_west_east_500y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048000"/>
            <a:ext cx="6019800" cy="3762375"/>
          </a:xfrm>
          <a:prstGeom prst="rect">
            <a:avLst/>
          </a:prstGeom>
          <a:noFill/>
          <a:extLst>
            <a:ext uri="{909E8E84-426E-40DD-AFC4-6F175D3DCCD1}">
              <a14:hiddenFill xmlns:a14="http://schemas.microsoft.com/office/drawing/2010/main">
                <a:solidFill>
                  <a:srgbClr val="FFFFFF"/>
                </a:solidFill>
              </a14:hiddenFill>
            </a:ext>
          </a:extLst>
        </p:spPr>
      </p:pic>
      <p:pic>
        <p:nvPicPr>
          <p:cNvPr id="461828" name="Picture 4" descr="P_west_east_100y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904875"/>
            <a:ext cx="5867400" cy="3667125"/>
          </a:xfrm>
          <a:prstGeom prst="rect">
            <a:avLst/>
          </a:prstGeom>
          <a:noFill/>
          <a:extLst>
            <a:ext uri="{909E8E84-426E-40DD-AFC4-6F175D3DCCD1}">
              <a14:hiddenFill xmlns:a14="http://schemas.microsoft.com/office/drawing/2010/main">
                <a:solidFill>
                  <a:srgbClr val="FFFFFF"/>
                </a:solidFill>
              </a14:hiddenFill>
            </a:ext>
          </a:extLst>
        </p:spPr>
      </p:pic>
      <p:sp>
        <p:nvSpPr>
          <p:cNvPr id="461829" name="Text Box 5"/>
          <p:cNvSpPr txBox="1">
            <a:spLocks noChangeArrowheads="1"/>
          </p:cNvSpPr>
          <p:nvPr/>
        </p:nvSpPr>
        <p:spPr bwMode="auto">
          <a:xfrm>
            <a:off x="5943600" y="25908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latin typeface="Arial" pitchFamily="34" charset="0"/>
              </a:rPr>
              <a:t>500-year peak surge</a:t>
            </a:r>
          </a:p>
        </p:txBody>
      </p:sp>
      <p:sp>
        <p:nvSpPr>
          <p:cNvPr id="461830" name="Text Box 6"/>
          <p:cNvSpPr txBox="1">
            <a:spLocks noChangeArrowheads="1"/>
          </p:cNvSpPr>
          <p:nvPr/>
        </p:nvSpPr>
        <p:spPr bwMode="auto">
          <a:xfrm>
            <a:off x="0" y="45720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latin typeface="Arial" pitchFamily="34" charset="0"/>
              </a:rPr>
              <a:t>100-year peak surge</a:t>
            </a:r>
          </a:p>
        </p:txBody>
      </p:sp>
    </p:spTree>
    <p:extLst>
      <p:ext uri="{BB962C8B-B14F-4D97-AF65-F5344CB8AC3E}">
        <p14:creationId xmlns:p14="http://schemas.microsoft.com/office/powerpoint/2010/main" val="1030277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990600" y="304800"/>
            <a:ext cx="8001000" cy="1216025"/>
          </a:xfrm>
          <a:noFill/>
        </p:spPr>
        <p:txBody>
          <a:bodyPr/>
          <a:lstStyle/>
          <a:p>
            <a:r>
              <a:rPr lang="en-US" sz="3200">
                <a:solidFill>
                  <a:srgbClr val="CC0000"/>
                </a:solidFill>
              </a:rPr>
              <a:t>New Barrier, IHNC/GIWW</a:t>
            </a:r>
          </a:p>
        </p:txBody>
      </p:sp>
      <p:pic>
        <p:nvPicPr>
          <p:cNvPr id="125955" name="Picture 3" descr="051b[1]"/>
          <p:cNvPicPr>
            <a:picLocks noChangeAspect="1" noChangeArrowheads="1"/>
          </p:cNvPicPr>
          <p:nvPr/>
        </p:nvPicPr>
        <p:blipFill>
          <a:blip r:embed="rId3"/>
          <a:srcRect/>
          <a:stretch>
            <a:fillRect/>
          </a:stretch>
        </p:blipFill>
        <p:spPr bwMode="auto">
          <a:xfrm>
            <a:off x="-863703" y="0"/>
            <a:ext cx="10896600" cy="4316413"/>
          </a:xfrm>
          <a:prstGeom prst="rect">
            <a:avLst/>
          </a:prstGeom>
          <a:noFill/>
          <a:ln w="9525">
            <a:noFill/>
            <a:miter lim="800000"/>
            <a:headEnd/>
            <a:tailEnd/>
          </a:ln>
        </p:spPr>
      </p:pic>
      <p:pic>
        <p:nvPicPr>
          <p:cNvPr id="4" name="Picture 3" descr="GIWW Gate.jpg"/>
          <p:cNvPicPr>
            <a:picLocks noChangeAspect="1"/>
          </p:cNvPicPr>
          <p:nvPr/>
        </p:nvPicPr>
        <p:blipFill>
          <a:blip r:embed="rId4"/>
          <a:stretch>
            <a:fillRect/>
          </a:stretch>
        </p:blipFill>
        <p:spPr>
          <a:xfrm>
            <a:off x="4617147" y="4334132"/>
            <a:ext cx="4526853" cy="2523868"/>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6" name="Picture 5" descr="Project_IHNC_Page2_488x225.jpg"/>
          <p:cNvPicPr>
            <a:picLocks noChangeAspect="1"/>
          </p:cNvPicPr>
          <p:nvPr/>
        </p:nvPicPr>
        <p:blipFill>
          <a:blip r:embed="rId5"/>
          <a:stretch>
            <a:fillRect/>
          </a:stretch>
        </p:blipFill>
        <p:spPr>
          <a:xfrm>
            <a:off x="-882091" y="4323682"/>
            <a:ext cx="5519179" cy="2534317"/>
          </a:xfrm>
          <a:prstGeom prst="rect">
            <a:avLst/>
          </a:prstGeom>
        </p:spPr>
      </p:pic>
    </p:spTree>
    <p:extLst>
      <p:ext uri="{BB962C8B-B14F-4D97-AF65-F5344CB8AC3E}">
        <p14:creationId xmlns:p14="http://schemas.microsoft.com/office/powerpoint/2010/main" val="2198488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0"/>
          <p:cNvPicPr>
            <a:picLocks noChangeAspect="1" noChangeArrowheads="1"/>
          </p:cNvPicPr>
          <p:nvPr/>
        </p:nvPicPr>
        <p:blipFill>
          <a:blip r:embed="rId3"/>
          <a:srcRect/>
          <a:stretch>
            <a:fillRect/>
          </a:stretch>
        </p:blipFill>
        <p:spPr bwMode="auto">
          <a:xfrm>
            <a:off x="78132" y="3509608"/>
            <a:ext cx="3839937" cy="2495360"/>
          </a:xfrm>
          <a:prstGeom prst="rect">
            <a:avLst/>
          </a:prstGeom>
          <a:noFill/>
          <a:ln w="9525">
            <a:noFill/>
            <a:miter lim="800000"/>
            <a:headEnd/>
            <a:tailEnd/>
          </a:ln>
        </p:spPr>
      </p:pic>
      <p:sp>
        <p:nvSpPr>
          <p:cNvPr id="128005" name="Text Box 5"/>
          <p:cNvSpPr txBox="1">
            <a:spLocks noChangeArrowheads="1"/>
          </p:cNvSpPr>
          <p:nvPr/>
        </p:nvSpPr>
        <p:spPr bwMode="auto">
          <a:xfrm>
            <a:off x="533400" y="3581400"/>
            <a:ext cx="2778068" cy="461665"/>
          </a:xfrm>
          <a:prstGeom prst="rect">
            <a:avLst/>
          </a:prstGeom>
          <a:noFill/>
          <a:ln w="9525">
            <a:noFill/>
            <a:miter lim="800000"/>
            <a:headEnd/>
            <a:tailEnd/>
          </a:ln>
        </p:spPr>
        <p:txBody>
          <a:bodyPr wrap="none">
            <a:prstTxWarp prst="textNoShape">
              <a:avLst/>
            </a:prstTxWarp>
            <a:spAutoFit/>
          </a:bodyPr>
          <a:lstStyle/>
          <a:p>
            <a:r>
              <a:rPr lang="en-US" sz="2400" b="1" dirty="0" smtClean="0">
                <a:solidFill>
                  <a:schemeClr val="bg1"/>
                </a:solidFill>
                <a:ea typeface="Arial" charset="0"/>
                <a:cs typeface="Arial" charset="0"/>
              </a:rPr>
              <a:t> </a:t>
            </a:r>
            <a:r>
              <a:rPr lang="en-US" sz="2400" b="1" dirty="0">
                <a:solidFill>
                  <a:schemeClr val="bg1"/>
                </a:solidFill>
                <a:ea typeface="Arial" charset="0"/>
                <a:cs typeface="Arial" charset="0"/>
              </a:rPr>
              <a:t>500-year, </a:t>
            </a:r>
            <a:r>
              <a:rPr lang="en-US" sz="2400" b="1" dirty="0" smtClean="0">
                <a:solidFill>
                  <a:schemeClr val="bg1"/>
                </a:solidFill>
                <a:ea typeface="Arial" charset="0"/>
                <a:cs typeface="Arial" charset="0"/>
              </a:rPr>
              <a:t>W/Pumps</a:t>
            </a:r>
            <a:endParaRPr lang="en-US" sz="2400" b="1" dirty="0">
              <a:solidFill>
                <a:schemeClr val="bg1"/>
              </a:solidFill>
              <a:ea typeface="Arial" charset="0"/>
              <a:cs typeface="Arial" charset="0"/>
            </a:endParaRPr>
          </a:p>
        </p:txBody>
      </p:sp>
      <p:sp>
        <p:nvSpPr>
          <p:cNvPr id="128007" name="Text Box 7"/>
          <p:cNvSpPr txBox="1">
            <a:spLocks noChangeArrowheads="1"/>
          </p:cNvSpPr>
          <p:nvPr/>
        </p:nvSpPr>
        <p:spPr bwMode="auto">
          <a:xfrm>
            <a:off x="3429000" y="3372040"/>
            <a:ext cx="2305050" cy="274638"/>
          </a:xfrm>
          <a:prstGeom prst="rect">
            <a:avLst/>
          </a:prstGeom>
          <a:noFill/>
          <a:ln w="9525">
            <a:noFill/>
            <a:miter lim="800000"/>
            <a:headEnd/>
            <a:tailEnd/>
          </a:ln>
        </p:spPr>
        <p:txBody>
          <a:bodyPr wrap="none">
            <a:prstTxWarp prst="textNoShape">
              <a:avLst/>
            </a:prstTxWarp>
            <a:spAutoFit/>
          </a:bodyPr>
          <a:lstStyle/>
          <a:p>
            <a:r>
              <a:rPr lang="en-US" sz="1200" b="1">
                <a:solidFill>
                  <a:schemeClr val="bg1"/>
                </a:solidFill>
                <a:ea typeface="Arial" charset="0"/>
                <a:cs typeface="Arial" charset="0"/>
              </a:rPr>
              <a:t>2007, 500-year, 50% Pump</a:t>
            </a:r>
          </a:p>
        </p:txBody>
      </p:sp>
      <p:pic>
        <p:nvPicPr>
          <p:cNvPr id="128008" name="Picture 8" descr="0"/>
          <p:cNvPicPr>
            <a:picLocks noChangeAspect="1" noChangeArrowheads="1"/>
          </p:cNvPicPr>
          <p:nvPr/>
        </p:nvPicPr>
        <p:blipFill>
          <a:blip r:embed="rId4"/>
          <a:srcRect/>
          <a:stretch>
            <a:fillRect/>
          </a:stretch>
        </p:blipFill>
        <p:spPr bwMode="auto">
          <a:xfrm>
            <a:off x="5251450" y="3502934"/>
            <a:ext cx="3844925" cy="2477973"/>
          </a:xfrm>
          <a:prstGeom prst="rect">
            <a:avLst/>
          </a:prstGeom>
          <a:noFill/>
          <a:ln w="9525">
            <a:noFill/>
            <a:miter lim="800000"/>
            <a:headEnd/>
            <a:tailEnd/>
          </a:ln>
        </p:spPr>
      </p:pic>
      <p:sp>
        <p:nvSpPr>
          <p:cNvPr id="128009" name="Text Box 9"/>
          <p:cNvSpPr txBox="1">
            <a:spLocks noChangeArrowheads="1"/>
          </p:cNvSpPr>
          <p:nvPr/>
        </p:nvSpPr>
        <p:spPr bwMode="auto">
          <a:xfrm>
            <a:off x="5943600" y="3485960"/>
            <a:ext cx="2709140" cy="461665"/>
          </a:xfrm>
          <a:prstGeom prst="rect">
            <a:avLst/>
          </a:prstGeom>
          <a:noFill/>
          <a:ln w="9525">
            <a:noFill/>
            <a:miter lim="800000"/>
            <a:headEnd/>
            <a:tailEnd/>
          </a:ln>
        </p:spPr>
        <p:txBody>
          <a:bodyPr wrap="none">
            <a:prstTxWarp prst="textNoShape">
              <a:avLst/>
            </a:prstTxWarp>
            <a:spAutoFit/>
          </a:bodyPr>
          <a:lstStyle/>
          <a:p>
            <a:r>
              <a:rPr lang="en-US" sz="2400" b="1" dirty="0" smtClean="0">
                <a:solidFill>
                  <a:schemeClr val="bg1"/>
                </a:solidFill>
                <a:ea typeface="Arial" charset="0"/>
                <a:cs typeface="Arial" charset="0"/>
              </a:rPr>
              <a:t>500-year</a:t>
            </a:r>
            <a:r>
              <a:rPr lang="en-US" sz="2400" b="1" dirty="0">
                <a:solidFill>
                  <a:schemeClr val="bg1"/>
                </a:solidFill>
                <a:ea typeface="Arial" charset="0"/>
                <a:cs typeface="Arial" charset="0"/>
              </a:rPr>
              <a:t>, </a:t>
            </a:r>
            <a:r>
              <a:rPr lang="en-US" sz="2400" b="1" dirty="0" smtClean="0">
                <a:solidFill>
                  <a:schemeClr val="bg1"/>
                </a:solidFill>
                <a:ea typeface="Arial" charset="0"/>
                <a:cs typeface="Arial" charset="0"/>
              </a:rPr>
              <a:t>W/Pumps</a:t>
            </a:r>
            <a:endParaRPr lang="en-US" sz="2400" b="1" dirty="0">
              <a:solidFill>
                <a:schemeClr val="bg1"/>
              </a:solidFill>
              <a:ea typeface="Arial" charset="0"/>
              <a:cs typeface="Arial" charset="0"/>
            </a:endParaRPr>
          </a:p>
        </p:txBody>
      </p:sp>
      <p:pic>
        <p:nvPicPr>
          <p:cNvPr id="128010" name="Picture 12" descr="Final - 1% - 100yr - 50% pump"/>
          <p:cNvPicPr>
            <a:picLocks noChangeAspect="1" noChangeArrowheads="1"/>
          </p:cNvPicPr>
          <p:nvPr/>
        </p:nvPicPr>
        <p:blipFill>
          <a:blip r:embed="rId5"/>
          <a:srcRect b="7901"/>
          <a:stretch>
            <a:fillRect/>
          </a:stretch>
        </p:blipFill>
        <p:spPr bwMode="auto">
          <a:xfrm>
            <a:off x="5251450" y="1066800"/>
            <a:ext cx="3844925" cy="2426390"/>
          </a:xfrm>
          <a:prstGeom prst="rect">
            <a:avLst/>
          </a:prstGeom>
          <a:noFill/>
          <a:ln w="9525">
            <a:noFill/>
            <a:miter lim="800000"/>
            <a:headEnd/>
            <a:tailEnd/>
          </a:ln>
        </p:spPr>
      </p:pic>
      <p:sp>
        <p:nvSpPr>
          <p:cNvPr id="128011" name="Text Box 13"/>
          <p:cNvSpPr txBox="1">
            <a:spLocks noChangeArrowheads="1"/>
          </p:cNvSpPr>
          <p:nvPr/>
        </p:nvSpPr>
        <p:spPr bwMode="auto">
          <a:xfrm>
            <a:off x="5715000" y="1123760"/>
            <a:ext cx="2819400" cy="461665"/>
          </a:xfrm>
          <a:prstGeom prst="rect">
            <a:avLst/>
          </a:prstGeom>
          <a:noFill/>
          <a:ln w="9525">
            <a:noFill/>
            <a:miter lim="800000"/>
            <a:headEnd/>
            <a:tailEnd/>
          </a:ln>
        </p:spPr>
        <p:txBody>
          <a:bodyPr>
            <a:prstTxWarp prst="textNoShape">
              <a:avLst/>
            </a:prstTxWarp>
            <a:spAutoFit/>
          </a:bodyPr>
          <a:lstStyle/>
          <a:p>
            <a:pPr algn="ctr"/>
            <a:r>
              <a:rPr lang="en-US" sz="2400" b="1" dirty="0" smtClean="0">
                <a:solidFill>
                  <a:schemeClr val="bg1"/>
                </a:solidFill>
                <a:ea typeface="Arial" charset="0"/>
                <a:cs typeface="Arial" charset="0"/>
              </a:rPr>
              <a:t>100-year</a:t>
            </a:r>
            <a:r>
              <a:rPr lang="en-US" sz="2400" b="1" dirty="0">
                <a:solidFill>
                  <a:schemeClr val="bg1"/>
                </a:solidFill>
                <a:ea typeface="Arial" charset="0"/>
                <a:cs typeface="Arial" charset="0"/>
              </a:rPr>
              <a:t>, </a:t>
            </a:r>
            <a:r>
              <a:rPr lang="en-US" sz="2400" b="1" dirty="0" smtClean="0">
                <a:solidFill>
                  <a:schemeClr val="bg1"/>
                </a:solidFill>
                <a:ea typeface="Arial" charset="0"/>
                <a:cs typeface="Arial" charset="0"/>
              </a:rPr>
              <a:t> W/Pumps</a:t>
            </a:r>
            <a:endParaRPr lang="en-US" sz="2400" b="1" dirty="0">
              <a:solidFill>
                <a:schemeClr val="bg1"/>
              </a:solidFill>
              <a:ea typeface="Arial" charset="0"/>
              <a:cs typeface="Arial" charset="0"/>
            </a:endParaRPr>
          </a:p>
        </p:txBody>
      </p:sp>
      <p:sp>
        <p:nvSpPr>
          <p:cNvPr id="128013" name="Text Box 15"/>
          <p:cNvSpPr txBox="1">
            <a:spLocks noChangeArrowheads="1"/>
          </p:cNvSpPr>
          <p:nvPr/>
        </p:nvSpPr>
        <p:spPr bwMode="auto">
          <a:xfrm>
            <a:off x="3048000" y="1390840"/>
            <a:ext cx="2905125" cy="274638"/>
          </a:xfrm>
          <a:prstGeom prst="rect">
            <a:avLst/>
          </a:prstGeom>
          <a:noFill/>
          <a:ln w="9525">
            <a:noFill/>
            <a:miter lim="800000"/>
            <a:headEnd/>
            <a:tailEnd/>
          </a:ln>
        </p:spPr>
        <p:txBody>
          <a:bodyPr>
            <a:prstTxWarp prst="textNoShape">
              <a:avLst/>
            </a:prstTxWarp>
            <a:spAutoFit/>
          </a:bodyPr>
          <a:lstStyle/>
          <a:p>
            <a:pPr algn="ctr"/>
            <a:r>
              <a:rPr lang="en-US" sz="1200" b="1">
                <a:solidFill>
                  <a:schemeClr val="bg1"/>
                </a:solidFill>
                <a:ea typeface="Arial" charset="0"/>
                <a:cs typeface="Arial" charset="0"/>
              </a:rPr>
              <a:t>2007, 100-year, 50% Pumps</a:t>
            </a:r>
          </a:p>
        </p:txBody>
      </p:sp>
      <p:pic>
        <p:nvPicPr>
          <p:cNvPr id="128014" name="Picture 16" descr="Final - 1% - pre-K - 50% pump"/>
          <p:cNvPicPr>
            <a:picLocks noChangeAspect="1" noChangeArrowheads="1"/>
          </p:cNvPicPr>
          <p:nvPr/>
        </p:nvPicPr>
        <p:blipFill>
          <a:blip r:embed="rId6"/>
          <a:srcRect b="7901"/>
          <a:stretch>
            <a:fillRect/>
          </a:stretch>
        </p:blipFill>
        <p:spPr bwMode="auto">
          <a:xfrm>
            <a:off x="78132" y="1066800"/>
            <a:ext cx="3833468" cy="2419160"/>
          </a:xfrm>
          <a:prstGeom prst="rect">
            <a:avLst/>
          </a:prstGeom>
          <a:noFill/>
          <a:ln w="9525">
            <a:noFill/>
            <a:miter lim="800000"/>
            <a:headEnd/>
            <a:tailEnd/>
          </a:ln>
        </p:spPr>
      </p:pic>
      <p:sp>
        <p:nvSpPr>
          <p:cNvPr id="16" name="Title 15"/>
          <p:cNvSpPr>
            <a:spLocks noGrp="1"/>
          </p:cNvSpPr>
          <p:nvPr>
            <p:ph type="title"/>
          </p:nvPr>
        </p:nvSpPr>
        <p:spPr>
          <a:xfrm>
            <a:off x="457200" y="0"/>
            <a:ext cx="8229600" cy="1143000"/>
          </a:xfrm>
        </p:spPr>
        <p:txBody>
          <a:bodyPr>
            <a:normAutofit/>
          </a:bodyPr>
          <a:lstStyle/>
          <a:p>
            <a:r>
              <a:rPr lang="en-US" sz="3200" b="1" dirty="0" smtClean="0"/>
              <a:t>100-year </a:t>
            </a:r>
            <a:r>
              <a:rPr lang="en-US" sz="3200" b="1" dirty="0" err="1" smtClean="0"/>
              <a:t>vs</a:t>
            </a:r>
            <a:r>
              <a:rPr lang="en-US" sz="3200" b="1" dirty="0" smtClean="0"/>
              <a:t> 500-year Flood Depth Maps</a:t>
            </a:r>
            <a:endParaRPr lang="en-US" sz="3200" b="1" dirty="0"/>
          </a:p>
        </p:txBody>
      </p:sp>
      <p:pic>
        <p:nvPicPr>
          <p:cNvPr id="128002" name="Picture 2" descr="Blue Legend"/>
          <p:cNvPicPr>
            <a:picLocks noChangeAspect="1" noChangeArrowheads="1"/>
          </p:cNvPicPr>
          <p:nvPr/>
        </p:nvPicPr>
        <p:blipFill>
          <a:blip r:embed="rId7"/>
          <a:srcRect/>
          <a:stretch>
            <a:fillRect/>
          </a:stretch>
        </p:blipFill>
        <p:spPr bwMode="auto">
          <a:xfrm>
            <a:off x="3911600" y="1558896"/>
            <a:ext cx="1339850" cy="1752600"/>
          </a:xfrm>
          <a:prstGeom prst="rect">
            <a:avLst/>
          </a:prstGeom>
          <a:noFill/>
          <a:ln w="9525">
            <a:noFill/>
            <a:miter lim="800000"/>
            <a:headEnd/>
            <a:tailEnd/>
          </a:ln>
        </p:spPr>
      </p:pic>
      <p:sp>
        <p:nvSpPr>
          <p:cNvPr id="17" name="Text Box 5"/>
          <p:cNvSpPr txBox="1">
            <a:spLocks noChangeArrowheads="1"/>
          </p:cNvSpPr>
          <p:nvPr/>
        </p:nvSpPr>
        <p:spPr bwMode="auto">
          <a:xfrm>
            <a:off x="605832" y="1066800"/>
            <a:ext cx="2778068" cy="461665"/>
          </a:xfrm>
          <a:prstGeom prst="rect">
            <a:avLst/>
          </a:prstGeom>
          <a:noFill/>
          <a:ln w="9525">
            <a:noFill/>
            <a:miter lim="800000"/>
            <a:headEnd/>
            <a:tailEnd/>
          </a:ln>
        </p:spPr>
        <p:txBody>
          <a:bodyPr wrap="none">
            <a:prstTxWarp prst="textNoShape">
              <a:avLst/>
            </a:prstTxWarp>
            <a:spAutoFit/>
          </a:bodyPr>
          <a:lstStyle/>
          <a:p>
            <a:r>
              <a:rPr lang="en-US" sz="2400" b="1" dirty="0" smtClean="0">
                <a:solidFill>
                  <a:schemeClr val="bg1"/>
                </a:solidFill>
                <a:ea typeface="Arial" charset="0"/>
                <a:cs typeface="Arial" charset="0"/>
              </a:rPr>
              <a:t> </a:t>
            </a:r>
            <a:r>
              <a:rPr lang="en-US" sz="2400" b="1" dirty="0">
                <a:solidFill>
                  <a:schemeClr val="bg1"/>
                </a:solidFill>
                <a:ea typeface="Arial" charset="0"/>
                <a:cs typeface="Arial" charset="0"/>
              </a:rPr>
              <a:t>1</a:t>
            </a:r>
            <a:r>
              <a:rPr lang="en-US" sz="2400" b="1" dirty="0" smtClean="0">
                <a:solidFill>
                  <a:schemeClr val="bg1"/>
                </a:solidFill>
                <a:ea typeface="Arial" charset="0"/>
                <a:cs typeface="Arial" charset="0"/>
              </a:rPr>
              <a:t>00-year</a:t>
            </a:r>
            <a:r>
              <a:rPr lang="en-US" sz="2400" b="1" dirty="0">
                <a:solidFill>
                  <a:schemeClr val="bg1"/>
                </a:solidFill>
                <a:ea typeface="Arial" charset="0"/>
                <a:cs typeface="Arial" charset="0"/>
              </a:rPr>
              <a:t>, </a:t>
            </a:r>
            <a:r>
              <a:rPr lang="en-US" sz="2400" b="1" dirty="0" smtClean="0">
                <a:solidFill>
                  <a:schemeClr val="bg1"/>
                </a:solidFill>
                <a:ea typeface="Arial" charset="0"/>
                <a:cs typeface="Arial" charset="0"/>
              </a:rPr>
              <a:t>W/Pumps</a:t>
            </a:r>
            <a:endParaRPr lang="en-US" sz="2400" b="1" dirty="0">
              <a:solidFill>
                <a:schemeClr val="bg1"/>
              </a:solidFill>
              <a:ea typeface="Arial" charset="0"/>
              <a:cs typeface="Arial" charset="0"/>
            </a:endParaRPr>
          </a:p>
        </p:txBody>
      </p:sp>
      <p:sp>
        <p:nvSpPr>
          <p:cNvPr id="2" name="TextBox 1"/>
          <p:cNvSpPr txBox="1"/>
          <p:nvPr/>
        </p:nvSpPr>
        <p:spPr>
          <a:xfrm>
            <a:off x="914400" y="6096000"/>
            <a:ext cx="1870320" cy="523220"/>
          </a:xfrm>
          <a:prstGeom prst="rect">
            <a:avLst/>
          </a:prstGeom>
          <a:noFill/>
        </p:spPr>
        <p:txBody>
          <a:bodyPr wrap="none" rtlCol="0">
            <a:spAutoFit/>
          </a:bodyPr>
          <a:lstStyle/>
          <a:p>
            <a:r>
              <a:rPr lang="en-US" sz="2800" b="1" dirty="0" smtClean="0"/>
              <a:t>Pre-Katrina</a:t>
            </a:r>
            <a:endParaRPr lang="en-US" sz="2800" b="1" dirty="0"/>
          </a:p>
        </p:txBody>
      </p:sp>
      <p:sp>
        <p:nvSpPr>
          <p:cNvPr id="3" name="TextBox 2"/>
          <p:cNvSpPr txBox="1"/>
          <p:nvPr/>
        </p:nvSpPr>
        <p:spPr>
          <a:xfrm>
            <a:off x="5791200" y="6096000"/>
            <a:ext cx="2590800" cy="523220"/>
          </a:xfrm>
          <a:prstGeom prst="rect">
            <a:avLst/>
          </a:prstGeom>
          <a:noFill/>
        </p:spPr>
        <p:txBody>
          <a:bodyPr wrap="square" rtlCol="0">
            <a:spAutoFit/>
          </a:bodyPr>
          <a:lstStyle/>
          <a:p>
            <a:r>
              <a:rPr lang="en-US" sz="2800" b="1" dirty="0" smtClean="0"/>
              <a:t>2011 HSDRRS </a:t>
            </a:r>
            <a:endParaRPr lang="en-US" sz="2800" b="1" dirty="0"/>
          </a:p>
        </p:txBody>
      </p:sp>
      <p:sp>
        <p:nvSpPr>
          <p:cNvPr id="4" name="TextBox 3"/>
          <p:cNvSpPr txBox="1"/>
          <p:nvPr/>
        </p:nvSpPr>
        <p:spPr>
          <a:xfrm>
            <a:off x="8387255" y="6357610"/>
            <a:ext cx="585417" cy="369332"/>
          </a:xfrm>
          <a:prstGeom prst="rect">
            <a:avLst/>
          </a:prstGeom>
          <a:noFill/>
        </p:spPr>
        <p:txBody>
          <a:bodyPr wrap="none" rtlCol="0">
            <a:spAutoFit/>
          </a:bodyPr>
          <a:lstStyle/>
          <a:p>
            <a:r>
              <a:rPr lang="en-US" dirty="0" smtClean="0"/>
              <a:t>IPET</a:t>
            </a:r>
            <a:endParaRPr lang="en-US" dirty="0"/>
          </a:p>
        </p:txBody>
      </p:sp>
    </p:spTree>
    <p:extLst>
      <p:ext uri="{BB962C8B-B14F-4D97-AF65-F5344CB8AC3E}">
        <p14:creationId xmlns:p14="http://schemas.microsoft.com/office/powerpoint/2010/main" val="4131687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Issue: Ethics in an </a:t>
            </a:r>
            <a:r>
              <a:rPr lang="en-US" sz="3200" b="1" dirty="0"/>
              <a:t>U</a:t>
            </a:r>
            <a:r>
              <a:rPr lang="en-US" sz="3200" b="1" dirty="0" smtClean="0"/>
              <a:t>ncertain Future</a:t>
            </a:r>
            <a:endParaRPr lang="en-US" sz="3200" b="1"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28800"/>
            <a:ext cx="2983944" cy="382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a:xfrm>
            <a:off x="152400" y="1447800"/>
            <a:ext cx="5715000" cy="457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6738" indent="-219075">
              <a:lnSpc>
                <a:spcPct val="80000"/>
              </a:lnSpc>
            </a:pPr>
            <a:endParaRPr lang="en-US" sz="2800" b="1" dirty="0" smtClean="0"/>
          </a:p>
          <a:p>
            <a:pPr marL="566738" indent="-219075">
              <a:lnSpc>
                <a:spcPct val="80000"/>
              </a:lnSpc>
              <a:buFontTx/>
              <a:buNone/>
            </a:pPr>
            <a:r>
              <a:rPr lang="en-US" sz="2800" b="1" dirty="0" smtClean="0">
                <a:solidFill>
                  <a:srgbClr val="FF0000"/>
                </a:solidFill>
              </a:rPr>
              <a:t>Cannon 1: Engineers shall hold paramount the safety, health, and welfare of the public and shall strive to comply with the principles of sustainable development in the performance of their professional duties.</a:t>
            </a:r>
          </a:p>
          <a:p>
            <a:pPr marL="566738" indent="-219075">
              <a:lnSpc>
                <a:spcPct val="80000"/>
              </a:lnSpc>
            </a:pPr>
            <a:endParaRPr lang="en-US" sz="2800" b="1" dirty="0"/>
          </a:p>
        </p:txBody>
      </p:sp>
      <p:sp>
        <p:nvSpPr>
          <p:cNvPr id="6" name="Rectangle 5"/>
          <p:cNvSpPr>
            <a:spLocks noChangeArrowheads="1"/>
          </p:cNvSpPr>
          <p:nvPr/>
        </p:nvSpPr>
        <p:spPr bwMode="auto">
          <a:xfrm>
            <a:off x="6356350" y="5791200"/>
            <a:ext cx="2482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t>ASCE Code of Ethics</a:t>
            </a:r>
          </a:p>
        </p:txBody>
      </p:sp>
    </p:spTree>
    <p:extLst>
      <p:ext uri="{BB962C8B-B14F-4D97-AF65-F5344CB8AC3E}">
        <p14:creationId xmlns:p14="http://schemas.microsoft.com/office/powerpoint/2010/main" val="3932112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mvd.usace.army.mil/mrc/images/p1_new.jpg"/>
          <p:cNvPicPr>
            <a:picLocks noChangeAspect="1" noChangeArrowheads="1"/>
          </p:cNvPicPr>
          <p:nvPr/>
        </p:nvPicPr>
        <p:blipFill>
          <a:blip r:embed="rId3" cstate="print"/>
          <a:srcRect/>
          <a:stretch>
            <a:fillRect/>
          </a:stretch>
        </p:blipFill>
        <p:spPr bwMode="auto">
          <a:xfrm>
            <a:off x="609600" y="1143000"/>
            <a:ext cx="8229600" cy="4899267"/>
          </a:xfrm>
          <a:prstGeom prst="rect">
            <a:avLst/>
          </a:prstGeom>
          <a:noFill/>
          <a:ln w="9525">
            <a:noFill/>
            <a:miter lim="800000"/>
            <a:headEnd/>
            <a:tailEnd/>
          </a:ln>
        </p:spPr>
      </p:pic>
      <p:sp>
        <p:nvSpPr>
          <p:cNvPr id="31747" name="Rectangle 4"/>
          <p:cNvSpPr>
            <a:spLocks noChangeArrowheads="1"/>
          </p:cNvSpPr>
          <p:nvPr/>
        </p:nvSpPr>
        <p:spPr bwMode="auto">
          <a:xfrm>
            <a:off x="-457200" y="228600"/>
            <a:ext cx="6400800" cy="830997"/>
          </a:xfrm>
          <a:prstGeom prst="rect">
            <a:avLst/>
          </a:prstGeom>
          <a:noFill/>
          <a:ln w="9525">
            <a:noFill/>
            <a:miter lim="800000"/>
            <a:headEnd/>
            <a:tailEnd/>
          </a:ln>
        </p:spPr>
        <p:txBody>
          <a:bodyPr>
            <a:spAutoFit/>
          </a:bodyPr>
          <a:lstStyle/>
          <a:p>
            <a:pPr algn="ctr" eaLnBrk="0" hangingPunct="0"/>
            <a:r>
              <a:rPr lang="en-US" sz="2400" b="1" dirty="0"/>
              <a:t>The Mississippi Basin Drains 41% of the Contiguous United States</a:t>
            </a:r>
          </a:p>
        </p:txBody>
      </p:sp>
      <p:sp>
        <p:nvSpPr>
          <p:cNvPr id="31748" name="Rectangle 5"/>
          <p:cNvSpPr>
            <a:spLocks noChangeArrowheads="1"/>
          </p:cNvSpPr>
          <p:nvPr/>
        </p:nvSpPr>
        <p:spPr bwMode="auto">
          <a:xfrm>
            <a:off x="5257800" y="0"/>
            <a:ext cx="4572000" cy="1083374"/>
          </a:xfrm>
          <a:prstGeom prst="rect">
            <a:avLst/>
          </a:prstGeom>
          <a:noFill/>
          <a:ln w="9525">
            <a:noFill/>
            <a:miter lim="800000"/>
            <a:headEnd/>
            <a:tailEnd/>
          </a:ln>
        </p:spPr>
        <p:txBody>
          <a:bodyPr>
            <a:spAutoFit/>
          </a:bodyPr>
          <a:lstStyle/>
          <a:p>
            <a:pPr algn="ctr">
              <a:lnSpc>
                <a:spcPct val="80000"/>
              </a:lnSpc>
            </a:pPr>
            <a:endParaRPr lang="en-US" sz="2000" dirty="0"/>
          </a:p>
          <a:p>
            <a:pPr algn="ctr">
              <a:lnSpc>
                <a:spcPct val="80000"/>
              </a:lnSpc>
            </a:pPr>
            <a:r>
              <a:rPr lang="en-US" sz="2000" b="1" dirty="0"/>
              <a:t>Mississippi River Basin</a:t>
            </a:r>
          </a:p>
          <a:p>
            <a:pPr algn="ctr">
              <a:lnSpc>
                <a:spcPct val="80000"/>
              </a:lnSpc>
            </a:pPr>
            <a:r>
              <a:rPr lang="en-US" sz="2000" dirty="0"/>
              <a:t>3.1 million km</a:t>
            </a:r>
            <a:r>
              <a:rPr lang="en-US" sz="2000" baseline="30000" dirty="0"/>
              <a:t>2</a:t>
            </a:r>
            <a:endParaRPr lang="en-US" sz="2000" dirty="0"/>
          </a:p>
          <a:p>
            <a:pPr algn="ctr">
              <a:lnSpc>
                <a:spcPct val="80000"/>
              </a:lnSpc>
            </a:pPr>
            <a:r>
              <a:rPr lang="hu-HU" sz="2000" dirty="0"/>
              <a:t>32% of total US farm acreage</a:t>
            </a:r>
          </a:p>
        </p:txBody>
      </p:sp>
      <p:sp>
        <p:nvSpPr>
          <p:cNvPr id="31749" name="Freeform 6"/>
          <p:cNvSpPr>
            <a:spLocks/>
          </p:cNvSpPr>
          <p:nvPr/>
        </p:nvSpPr>
        <p:spPr bwMode="auto">
          <a:xfrm>
            <a:off x="5410200" y="2286000"/>
            <a:ext cx="528638" cy="3027363"/>
          </a:xfrm>
          <a:custGeom>
            <a:avLst/>
            <a:gdLst>
              <a:gd name="T0" fmla="*/ 77352 w 528452"/>
              <a:gd name="T1" fmla="*/ 0 h 3028208"/>
              <a:gd name="T2" fmla="*/ 89251 w 528452"/>
              <a:gd name="T3" fmla="*/ 130413 h 3028208"/>
              <a:gd name="T4" fmla="*/ 5950 w 528452"/>
              <a:gd name="T5" fmla="*/ 165979 h 3028208"/>
              <a:gd name="T6" fmla="*/ 53553 w 528452"/>
              <a:gd name="T7" fmla="*/ 367517 h 3028208"/>
              <a:gd name="T8" fmla="*/ 172559 w 528452"/>
              <a:gd name="T9" fmla="*/ 462364 h 3028208"/>
              <a:gd name="T10" fmla="*/ 196357 w 528452"/>
              <a:gd name="T11" fmla="*/ 569062 h 3028208"/>
              <a:gd name="T12" fmla="*/ 208257 w 528452"/>
              <a:gd name="T13" fmla="*/ 675760 h 3028208"/>
              <a:gd name="T14" fmla="*/ 315363 w 528452"/>
              <a:gd name="T15" fmla="*/ 723183 h 3028208"/>
              <a:gd name="T16" fmla="*/ 291560 w 528452"/>
              <a:gd name="T17" fmla="*/ 865447 h 3028208"/>
              <a:gd name="T18" fmla="*/ 291560 w 528452"/>
              <a:gd name="T19" fmla="*/ 924726 h 3028208"/>
              <a:gd name="T20" fmla="*/ 232059 w 528452"/>
              <a:gd name="T21" fmla="*/ 936580 h 3028208"/>
              <a:gd name="T22" fmla="*/ 243961 w 528452"/>
              <a:gd name="T23" fmla="*/ 1066991 h 3028208"/>
              <a:gd name="T24" fmla="*/ 220156 w 528452"/>
              <a:gd name="T25" fmla="*/ 1090703 h 3028208"/>
              <a:gd name="T26" fmla="*/ 220156 w 528452"/>
              <a:gd name="T27" fmla="*/ 1173690 h 3028208"/>
              <a:gd name="T28" fmla="*/ 255860 w 528452"/>
              <a:gd name="T29" fmla="*/ 1244823 h 3028208"/>
              <a:gd name="T30" fmla="*/ 279659 w 528452"/>
              <a:gd name="T31" fmla="*/ 1244823 h 3028208"/>
              <a:gd name="T32" fmla="*/ 267759 w 528452"/>
              <a:gd name="T33" fmla="*/ 1232969 h 3028208"/>
              <a:gd name="T34" fmla="*/ 315363 w 528452"/>
              <a:gd name="T35" fmla="*/ 1327810 h 3028208"/>
              <a:gd name="T36" fmla="*/ 339161 w 528452"/>
              <a:gd name="T37" fmla="*/ 1327810 h 3028208"/>
              <a:gd name="T38" fmla="*/ 374865 w 528452"/>
              <a:gd name="T39" fmla="*/ 1398943 h 3028208"/>
              <a:gd name="T40" fmla="*/ 351061 w 528452"/>
              <a:gd name="T41" fmla="*/ 1446366 h 3028208"/>
              <a:gd name="T42" fmla="*/ 434367 w 528452"/>
              <a:gd name="T43" fmla="*/ 1553064 h 3028208"/>
              <a:gd name="T44" fmla="*/ 517669 w 528452"/>
              <a:gd name="T45" fmla="*/ 1695329 h 3028208"/>
              <a:gd name="T46" fmla="*/ 446267 w 528452"/>
              <a:gd name="T47" fmla="*/ 1754607 h 3028208"/>
              <a:gd name="T48" fmla="*/ 446267 w 528452"/>
              <a:gd name="T49" fmla="*/ 1837595 h 3028208"/>
              <a:gd name="T50" fmla="*/ 434367 w 528452"/>
              <a:gd name="T51" fmla="*/ 1908728 h 3028208"/>
              <a:gd name="T52" fmla="*/ 410563 w 528452"/>
              <a:gd name="T53" fmla="*/ 1991716 h 3028208"/>
              <a:gd name="T54" fmla="*/ 422464 w 528452"/>
              <a:gd name="T55" fmla="*/ 2039138 h 3028208"/>
              <a:gd name="T56" fmla="*/ 374865 w 528452"/>
              <a:gd name="T57" fmla="*/ 2074704 h 3028208"/>
              <a:gd name="T58" fmla="*/ 362964 w 528452"/>
              <a:gd name="T59" fmla="*/ 2193258 h 3028208"/>
              <a:gd name="T60" fmla="*/ 315363 w 528452"/>
              <a:gd name="T61" fmla="*/ 2252534 h 3028208"/>
              <a:gd name="T62" fmla="*/ 327262 w 528452"/>
              <a:gd name="T63" fmla="*/ 2382945 h 3028208"/>
              <a:gd name="T64" fmla="*/ 327262 w 528452"/>
              <a:gd name="T65" fmla="*/ 2489643 h 3028208"/>
              <a:gd name="T66" fmla="*/ 339161 w 528452"/>
              <a:gd name="T67" fmla="*/ 2584489 h 3028208"/>
              <a:gd name="T68" fmla="*/ 315363 w 528452"/>
              <a:gd name="T69" fmla="*/ 2643764 h 3028208"/>
              <a:gd name="T70" fmla="*/ 327262 w 528452"/>
              <a:gd name="T71" fmla="*/ 2738606 h 3028208"/>
              <a:gd name="T72" fmla="*/ 315363 w 528452"/>
              <a:gd name="T73" fmla="*/ 2738606 h 3028208"/>
              <a:gd name="T74" fmla="*/ 362964 w 528452"/>
              <a:gd name="T75" fmla="*/ 2833451 h 3028208"/>
              <a:gd name="T76" fmla="*/ 458166 w 528452"/>
              <a:gd name="T77" fmla="*/ 2904583 h 3028208"/>
              <a:gd name="T78" fmla="*/ 493867 w 528452"/>
              <a:gd name="T79" fmla="*/ 2952006 h 3028208"/>
              <a:gd name="T80" fmla="*/ 529568 w 528452"/>
              <a:gd name="T81" fmla="*/ 3023138 h 3028208"/>
              <a:gd name="T82" fmla="*/ 529568 w 528452"/>
              <a:gd name="T83" fmla="*/ 2987572 h 30282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8452"/>
              <a:gd name="T127" fmla="*/ 0 h 3028208"/>
              <a:gd name="T128" fmla="*/ 528452 w 528452"/>
              <a:gd name="T129" fmla="*/ 3028208 h 30282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8452" h="3028208">
                <a:moveTo>
                  <a:pt x="77190" y="0"/>
                </a:moveTo>
                <a:cubicBezTo>
                  <a:pt x="89065" y="51460"/>
                  <a:pt x="100940" y="102920"/>
                  <a:pt x="89065" y="130629"/>
                </a:cubicBezTo>
                <a:cubicBezTo>
                  <a:pt x="77190" y="158338"/>
                  <a:pt x="11876" y="126671"/>
                  <a:pt x="5938" y="166255"/>
                </a:cubicBezTo>
                <a:cubicBezTo>
                  <a:pt x="0" y="205839"/>
                  <a:pt x="25730" y="318655"/>
                  <a:pt x="53439" y="368135"/>
                </a:cubicBezTo>
                <a:cubicBezTo>
                  <a:pt x="81148" y="417616"/>
                  <a:pt x="148442" y="429491"/>
                  <a:pt x="172193" y="463138"/>
                </a:cubicBezTo>
                <a:cubicBezTo>
                  <a:pt x="195944" y="496785"/>
                  <a:pt x="190005" y="534390"/>
                  <a:pt x="195943" y="570016"/>
                </a:cubicBezTo>
                <a:cubicBezTo>
                  <a:pt x="201881" y="605642"/>
                  <a:pt x="188027" y="651164"/>
                  <a:pt x="207819" y="676894"/>
                </a:cubicBezTo>
                <a:cubicBezTo>
                  <a:pt x="227611" y="702624"/>
                  <a:pt x="300842" y="692727"/>
                  <a:pt x="314697" y="724395"/>
                </a:cubicBezTo>
                <a:cubicBezTo>
                  <a:pt x="328552" y="756063"/>
                  <a:pt x="294904" y="833252"/>
                  <a:pt x="290946" y="866899"/>
                </a:cubicBezTo>
                <a:cubicBezTo>
                  <a:pt x="286988" y="900546"/>
                  <a:pt x="300842" y="914400"/>
                  <a:pt x="290946" y="926275"/>
                </a:cubicBezTo>
                <a:cubicBezTo>
                  <a:pt x="281050" y="938150"/>
                  <a:pt x="239486" y="914400"/>
                  <a:pt x="231569" y="938151"/>
                </a:cubicBezTo>
                <a:cubicBezTo>
                  <a:pt x="223652" y="961902"/>
                  <a:pt x="245424" y="1043049"/>
                  <a:pt x="243445" y="1068779"/>
                </a:cubicBezTo>
                <a:cubicBezTo>
                  <a:pt x="241466" y="1094509"/>
                  <a:pt x="223652" y="1074717"/>
                  <a:pt x="219694" y="1092530"/>
                </a:cubicBezTo>
                <a:cubicBezTo>
                  <a:pt x="215736" y="1110343"/>
                  <a:pt x="213756" y="1149927"/>
                  <a:pt x="219694" y="1175657"/>
                </a:cubicBezTo>
                <a:cubicBezTo>
                  <a:pt x="225632" y="1201387"/>
                  <a:pt x="245424" y="1235034"/>
                  <a:pt x="255320" y="1246909"/>
                </a:cubicBezTo>
                <a:cubicBezTo>
                  <a:pt x="265216" y="1258784"/>
                  <a:pt x="277092" y="1248888"/>
                  <a:pt x="279071" y="1246909"/>
                </a:cubicBezTo>
                <a:cubicBezTo>
                  <a:pt x="281050" y="1244930"/>
                  <a:pt x="261257" y="1221180"/>
                  <a:pt x="267195" y="1235034"/>
                </a:cubicBezTo>
                <a:cubicBezTo>
                  <a:pt x="273133" y="1248889"/>
                  <a:pt x="302822" y="1314202"/>
                  <a:pt x="314697" y="1330036"/>
                </a:cubicBezTo>
                <a:cubicBezTo>
                  <a:pt x="326572" y="1345870"/>
                  <a:pt x="328551" y="1318161"/>
                  <a:pt x="338447" y="1330036"/>
                </a:cubicBezTo>
                <a:cubicBezTo>
                  <a:pt x="348343" y="1341911"/>
                  <a:pt x="372094" y="1381496"/>
                  <a:pt x="374073" y="1401288"/>
                </a:cubicBezTo>
                <a:cubicBezTo>
                  <a:pt x="376052" y="1421080"/>
                  <a:pt x="340427" y="1423060"/>
                  <a:pt x="350323" y="1448790"/>
                </a:cubicBezTo>
                <a:cubicBezTo>
                  <a:pt x="360219" y="1474520"/>
                  <a:pt x="405741" y="1514105"/>
                  <a:pt x="433450" y="1555668"/>
                </a:cubicBezTo>
                <a:cubicBezTo>
                  <a:pt x="461159" y="1597232"/>
                  <a:pt x="514598" y="1664524"/>
                  <a:pt x="516577" y="1698171"/>
                </a:cubicBezTo>
                <a:cubicBezTo>
                  <a:pt x="518556" y="1731818"/>
                  <a:pt x="457200" y="1733797"/>
                  <a:pt x="445325" y="1757548"/>
                </a:cubicBezTo>
                <a:cubicBezTo>
                  <a:pt x="433450" y="1781299"/>
                  <a:pt x="447304" y="1814945"/>
                  <a:pt x="445325" y="1840675"/>
                </a:cubicBezTo>
                <a:cubicBezTo>
                  <a:pt x="443346" y="1866405"/>
                  <a:pt x="439388" y="1886197"/>
                  <a:pt x="433450" y="1911927"/>
                </a:cubicBezTo>
                <a:cubicBezTo>
                  <a:pt x="427512" y="1937657"/>
                  <a:pt x="411678" y="1973284"/>
                  <a:pt x="409699" y="1995055"/>
                </a:cubicBezTo>
                <a:cubicBezTo>
                  <a:pt x="407720" y="2016827"/>
                  <a:pt x="427512" y="2028702"/>
                  <a:pt x="421574" y="2042556"/>
                </a:cubicBezTo>
                <a:cubicBezTo>
                  <a:pt x="415636" y="2056411"/>
                  <a:pt x="383969" y="2052452"/>
                  <a:pt x="374073" y="2078182"/>
                </a:cubicBezTo>
                <a:cubicBezTo>
                  <a:pt x="364177" y="2103912"/>
                  <a:pt x="372094" y="2167247"/>
                  <a:pt x="362198" y="2196935"/>
                </a:cubicBezTo>
                <a:cubicBezTo>
                  <a:pt x="352302" y="2226623"/>
                  <a:pt x="320635" y="2224644"/>
                  <a:pt x="314697" y="2256312"/>
                </a:cubicBezTo>
                <a:cubicBezTo>
                  <a:pt x="308759" y="2287980"/>
                  <a:pt x="324593" y="2347356"/>
                  <a:pt x="326572" y="2386940"/>
                </a:cubicBezTo>
                <a:cubicBezTo>
                  <a:pt x="328551" y="2426524"/>
                  <a:pt x="324593" y="2460171"/>
                  <a:pt x="326572" y="2493818"/>
                </a:cubicBezTo>
                <a:cubicBezTo>
                  <a:pt x="328551" y="2527465"/>
                  <a:pt x="340426" y="2563091"/>
                  <a:pt x="338447" y="2588821"/>
                </a:cubicBezTo>
                <a:cubicBezTo>
                  <a:pt x="336468" y="2614551"/>
                  <a:pt x="316676" y="2622467"/>
                  <a:pt x="314697" y="2648197"/>
                </a:cubicBezTo>
                <a:cubicBezTo>
                  <a:pt x="312718" y="2673927"/>
                  <a:pt x="326572" y="2727366"/>
                  <a:pt x="326572" y="2743200"/>
                </a:cubicBezTo>
                <a:cubicBezTo>
                  <a:pt x="326572" y="2759034"/>
                  <a:pt x="308759" y="2727366"/>
                  <a:pt x="314697" y="2743200"/>
                </a:cubicBezTo>
                <a:cubicBezTo>
                  <a:pt x="320635" y="2759034"/>
                  <a:pt x="338448" y="2810494"/>
                  <a:pt x="362198" y="2838203"/>
                </a:cubicBezTo>
                <a:cubicBezTo>
                  <a:pt x="385948" y="2865912"/>
                  <a:pt x="435429" y="2889663"/>
                  <a:pt x="457200" y="2909455"/>
                </a:cubicBezTo>
                <a:cubicBezTo>
                  <a:pt x="478971" y="2929247"/>
                  <a:pt x="480951" y="2937164"/>
                  <a:pt x="492826" y="2956956"/>
                </a:cubicBezTo>
                <a:cubicBezTo>
                  <a:pt x="504701" y="2976748"/>
                  <a:pt x="522514" y="3022270"/>
                  <a:pt x="528452" y="3028208"/>
                </a:cubicBezTo>
                <a:lnTo>
                  <a:pt x="528452" y="2992582"/>
                </a:lnTo>
              </a:path>
            </a:pathLst>
          </a:custGeom>
          <a:noFill/>
          <a:ln w="50800" cap="flat" cmpd="sng" algn="ctr">
            <a:solidFill>
              <a:srgbClr val="FFFF00"/>
            </a:solidFill>
            <a:prstDash val="solid"/>
            <a:round/>
            <a:headEnd type="none" w="med" len="med"/>
            <a:tailEnd type="none" w="med" len="med"/>
          </a:ln>
        </p:spPr>
        <p:txBody>
          <a:bodyPr/>
          <a:lstStyle/>
          <a:p>
            <a:endParaRPr lang="en-US"/>
          </a:p>
        </p:txBody>
      </p:sp>
      <p:cxnSp>
        <p:nvCxnSpPr>
          <p:cNvPr id="31750" name="Curved Connector 8"/>
          <p:cNvCxnSpPr>
            <a:cxnSpLocks noChangeShapeType="1"/>
          </p:cNvCxnSpPr>
          <p:nvPr/>
        </p:nvCxnSpPr>
        <p:spPr bwMode="auto">
          <a:xfrm>
            <a:off x="1600200" y="2286000"/>
            <a:ext cx="914400" cy="914400"/>
          </a:xfrm>
          <a:prstGeom prst="curvedConnector3">
            <a:avLst>
              <a:gd name="adj1" fmla="val 50000"/>
            </a:avLst>
          </a:prstGeom>
          <a:noFill/>
          <a:ln w="9525" algn="ctr">
            <a:solidFill>
              <a:schemeClr val="tx1"/>
            </a:solidFill>
            <a:round/>
            <a:headEnd/>
            <a:tailEnd/>
          </a:ln>
        </p:spPr>
      </p:cxnSp>
      <p:cxnSp>
        <p:nvCxnSpPr>
          <p:cNvPr id="31751" name="Curved Connector 10"/>
          <p:cNvCxnSpPr>
            <a:cxnSpLocks noChangeShapeType="1"/>
          </p:cNvCxnSpPr>
          <p:nvPr/>
        </p:nvCxnSpPr>
        <p:spPr bwMode="auto">
          <a:xfrm>
            <a:off x="5791200" y="3657600"/>
            <a:ext cx="914400" cy="914400"/>
          </a:xfrm>
          <a:prstGeom prst="curvedConnector3">
            <a:avLst>
              <a:gd name="adj1" fmla="val 50000"/>
            </a:avLst>
          </a:prstGeom>
          <a:noFill/>
          <a:ln w="9525" algn="ctr">
            <a:solidFill>
              <a:schemeClr val="tx1"/>
            </a:solidFill>
            <a:round/>
            <a:headEnd/>
            <a:tailEnd/>
          </a:ln>
        </p:spPr>
      </p:cxnSp>
      <p:sp>
        <p:nvSpPr>
          <p:cNvPr id="31752" name="Freeform 11"/>
          <p:cNvSpPr>
            <a:spLocks/>
          </p:cNvSpPr>
          <p:nvPr/>
        </p:nvSpPr>
        <p:spPr bwMode="auto">
          <a:xfrm>
            <a:off x="2971800" y="1752600"/>
            <a:ext cx="2667000" cy="1905000"/>
          </a:xfrm>
          <a:custGeom>
            <a:avLst/>
            <a:gdLst>
              <a:gd name="T0" fmla="*/ 2214005 w 2212768"/>
              <a:gd name="T1" fmla="*/ 1665867 h 1694213"/>
              <a:gd name="T2" fmla="*/ 2130829 w 2212768"/>
              <a:gd name="T3" fmla="*/ 1665867 h 1694213"/>
              <a:gd name="T4" fmla="*/ 2071422 w 2212768"/>
              <a:gd name="T5" fmla="*/ 1701650 h 1694213"/>
              <a:gd name="T6" fmla="*/ 2000134 w 2212768"/>
              <a:gd name="T7" fmla="*/ 1665867 h 1694213"/>
              <a:gd name="T8" fmla="*/ 1928840 w 2212768"/>
              <a:gd name="T9" fmla="*/ 1618157 h 1694213"/>
              <a:gd name="T10" fmla="*/ 1905078 w 2212768"/>
              <a:gd name="T11" fmla="*/ 1606230 h 1694213"/>
              <a:gd name="T12" fmla="*/ 1869430 w 2212768"/>
              <a:gd name="T13" fmla="*/ 1606230 h 1694213"/>
              <a:gd name="T14" fmla="*/ 1762495 w 2212768"/>
              <a:gd name="T15" fmla="*/ 1630084 h 1694213"/>
              <a:gd name="T16" fmla="*/ 1738727 w 2212768"/>
              <a:gd name="T17" fmla="*/ 1606230 h 1694213"/>
              <a:gd name="T18" fmla="*/ 1714965 w 2212768"/>
              <a:gd name="T19" fmla="*/ 1510810 h 1694213"/>
              <a:gd name="T20" fmla="*/ 1714965 w 2212768"/>
              <a:gd name="T21" fmla="*/ 1403463 h 1694213"/>
              <a:gd name="T22" fmla="*/ 1703083 w 2212768"/>
              <a:gd name="T23" fmla="*/ 1367681 h 1694213"/>
              <a:gd name="T24" fmla="*/ 1667439 w 2212768"/>
              <a:gd name="T25" fmla="*/ 1284189 h 1694213"/>
              <a:gd name="T26" fmla="*/ 1631789 w 2212768"/>
              <a:gd name="T27" fmla="*/ 1164915 h 1694213"/>
              <a:gd name="T28" fmla="*/ 1596145 w 2212768"/>
              <a:gd name="T29" fmla="*/ 1093351 h 1694213"/>
              <a:gd name="T30" fmla="*/ 1548620 w 2212768"/>
              <a:gd name="T31" fmla="*/ 1093351 h 1694213"/>
              <a:gd name="T32" fmla="*/ 1465445 w 2212768"/>
              <a:gd name="T33" fmla="*/ 1069495 h 1694213"/>
              <a:gd name="T34" fmla="*/ 1382269 w 2212768"/>
              <a:gd name="T35" fmla="*/ 1045640 h 1694213"/>
              <a:gd name="T36" fmla="*/ 1358507 w 2212768"/>
              <a:gd name="T37" fmla="*/ 1045640 h 1694213"/>
              <a:gd name="T38" fmla="*/ 1310980 w 2212768"/>
              <a:gd name="T39" fmla="*/ 1009858 h 1694213"/>
              <a:gd name="T40" fmla="*/ 1287213 w 2212768"/>
              <a:gd name="T41" fmla="*/ 926364 h 1694213"/>
              <a:gd name="T42" fmla="*/ 1287213 w 2212768"/>
              <a:gd name="T43" fmla="*/ 819018 h 1694213"/>
              <a:gd name="T44" fmla="*/ 1227806 w 2212768"/>
              <a:gd name="T45" fmla="*/ 771309 h 1694213"/>
              <a:gd name="T46" fmla="*/ 1204044 w 2212768"/>
              <a:gd name="T47" fmla="*/ 711671 h 1694213"/>
              <a:gd name="T48" fmla="*/ 1180275 w 2212768"/>
              <a:gd name="T49" fmla="*/ 640106 h 1694213"/>
              <a:gd name="T50" fmla="*/ 1132750 w 2212768"/>
              <a:gd name="T51" fmla="*/ 556615 h 1694213"/>
              <a:gd name="T52" fmla="*/ 1132750 w 2212768"/>
              <a:gd name="T53" fmla="*/ 401558 h 1694213"/>
              <a:gd name="T54" fmla="*/ 1132750 w 2212768"/>
              <a:gd name="T55" fmla="*/ 389630 h 1694213"/>
              <a:gd name="T56" fmla="*/ 1120868 w 2212768"/>
              <a:gd name="T57" fmla="*/ 294211 h 1694213"/>
              <a:gd name="T58" fmla="*/ 1108987 w 2212768"/>
              <a:gd name="T59" fmla="*/ 222645 h 1694213"/>
              <a:gd name="T60" fmla="*/ 1073337 w 2212768"/>
              <a:gd name="T61" fmla="*/ 151081 h 1694213"/>
              <a:gd name="T62" fmla="*/ 1025812 w 2212768"/>
              <a:gd name="T63" fmla="*/ 115299 h 1694213"/>
              <a:gd name="T64" fmla="*/ 1025812 w 2212768"/>
              <a:gd name="T65" fmla="*/ 115299 h 1694213"/>
              <a:gd name="T66" fmla="*/ 942636 w 2212768"/>
              <a:gd name="T67" fmla="*/ 115299 h 1694213"/>
              <a:gd name="T68" fmla="*/ 871343 w 2212768"/>
              <a:gd name="T69" fmla="*/ 55663 h 1694213"/>
              <a:gd name="T70" fmla="*/ 835699 w 2212768"/>
              <a:gd name="T71" fmla="*/ 55663 h 1694213"/>
              <a:gd name="T72" fmla="*/ 823817 w 2212768"/>
              <a:gd name="T73" fmla="*/ 67588 h 1694213"/>
              <a:gd name="T74" fmla="*/ 752523 w 2212768"/>
              <a:gd name="T75" fmla="*/ 43735 h 1694213"/>
              <a:gd name="T76" fmla="*/ 633704 w 2212768"/>
              <a:gd name="T77" fmla="*/ 7953 h 1694213"/>
              <a:gd name="T78" fmla="*/ 538647 w 2212768"/>
              <a:gd name="T79" fmla="*/ 43735 h 1694213"/>
              <a:gd name="T80" fmla="*/ 455478 w 2212768"/>
              <a:gd name="T81" fmla="*/ 103370 h 1694213"/>
              <a:gd name="T82" fmla="*/ 384184 w 2212768"/>
              <a:gd name="T83" fmla="*/ 91446 h 1694213"/>
              <a:gd name="T84" fmla="*/ 336653 w 2212768"/>
              <a:gd name="T85" fmla="*/ 91446 h 1694213"/>
              <a:gd name="T86" fmla="*/ 265365 w 2212768"/>
              <a:gd name="T87" fmla="*/ 67588 h 1694213"/>
              <a:gd name="T88" fmla="*/ 158427 w 2212768"/>
              <a:gd name="T89" fmla="*/ 7953 h 1694213"/>
              <a:gd name="T90" fmla="*/ 122777 w 2212768"/>
              <a:gd name="T91" fmla="*/ 19878 h 1694213"/>
              <a:gd name="T92" fmla="*/ 110896 w 2212768"/>
              <a:gd name="T93" fmla="*/ 55663 h 1694213"/>
              <a:gd name="T94" fmla="*/ 63370 w 2212768"/>
              <a:gd name="T95" fmla="*/ 91446 h 1694213"/>
              <a:gd name="T96" fmla="*/ 3958 w 2212768"/>
              <a:gd name="T97" fmla="*/ 174936 h 1694213"/>
              <a:gd name="T98" fmla="*/ 39608 w 2212768"/>
              <a:gd name="T99" fmla="*/ 246501 h 1694213"/>
              <a:gd name="T100" fmla="*/ 39608 w 2212768"/>
              <a:gd name="T101" fmla="*/ 294211 h 1694213"/>
              <a:gd name="T102" fmla="*/ 51489 w 2212768"/>
              <a:gd name="T103" fmla="*/ 365775 h 1694213"/>
              <a:gd name="T104" fmla="*/ 39608 w 2212768"/>
              <a:gd name="T105" fmla="*/ 341920 h 16942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12768"/>
              <a:gd name="T160" fmla="*/ 0 h 1694213"/>
              <a:gd name="T161" fmla="*/ 2212768 w 2212768"/>
              <a:gd name="T162" fmla="*/ 1694213 h 16942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12768" h="1694213">
                <a:moveTo>
                  <a:pt x="2212768" y="1658587"/>
                </a:moveTo>
                <a:cubicBezTo>
                  <a:pt x="2183080" y="1655618"/>
                  <a:pt x="2153392" y="1652649"/>
                  <a:pt x="2129641" y="1658587"/>
                </a:cubicBezTo>
                <a:cubicBezTo>
                  <a:pt x="2105890" y="1664525"/>
                  <a:pt x="2092035" y="1694213"/>
                  <a:pt x="2070264" y="1694213"/>
                </a:cubicBezTo>
                <a:cubicBezTo>
                  <a:pt x="2048493" y="1694213"/>
                  <a:pt x="2022763" y="1672441"/>
                  <a:pt x="1999012" y="1658587"/>
                </a:cubicBezTo>
                <a:cubicBezTo>
                  <a:pt x="1975261" y="1644733"/>
                  <a:pt x="1943594" y="1620982"/>
                  <a:pt x="1927760" y="1611086"/>
                </a:cubicBezTo>
                <a:cubicBezTo>
                  <a:pt x="1911926" y="1601190"/>
                  <a:pt x="1913906" y="1601190"/>
                  <a:pt x="1904010" y="1599211"/>
                </a:cubicBezTo>
                <a:cubicBezTo>
                  <a:pt x="1894114" y="1597232"/>
                  <a:pt x="1892135" y="1595253"/>
                  <a:pt x="1868384" y="1599211"/>
                </a:cubicBezTo>
                <a:cubicBezTo>
                  <a:pt x="1844633" y="1603169"/>
                  <a:pt x="1783277" y="1622961"/>
                  <a:pt x="1761506" y="1622961"/>
                </a:cubicBezTo>
                <a:cubicBezTo>
                  <a:pt x="1739735" y="1622961"/>
                  <a:pt x="1745672" y="1619003"/>
                  <a:pt x="1737755" y="1599211"/>
                </a:cubicBezTo>
                <a:cubicBezTo>
                  <a:pt x="1729838" y="1579419"/>
                  <a:pt x="1717963" y="1537855"/>
                  <a:pt x="1714005" y="1504208"/>
                </a:cubicBezTo>
                <a:cubicBezTo>
                  <a:pt x="1710047" y="1470561"/>
                  <a:pt x="1715984" y="1421081"/>
                  <a:pt x="1714005" y="1397330"/>
                </a:cubicBezTo>
                <a:cubicBezTo>
                  <a:pt x="1712026" y="1373579"/>
                  <a:pt x="1710046" y="1381496"/>
                  <a:pt x="1702129" y="1361704"/>
                </a:cubicBezTo>
                <a:cubicBezTo>
                  <a:pt x="1694212" y="1341912"/>
                  <a:pt x="1678378" y="1312224"/>
                  <a:pt x="1666503" y="1278577"/>
                </a:cubicBezTo>
                <a:cubicBezTo>
                  <a:pt x="1654628" y="1244930"/>
                  <a:pt x="1642752" y="1191492"/>
                  <a:pt x="1630877" y="1159824"/>
                </a:cubicBezTo>
                <a:cubicBezTo>
                  <a:pt x="1619002" y="1128156"/>
                  <a:pt x="1609106" y="1100447"/>
                  <a:pt x="1595251" y="1088572"/>
                </a:cubicBezTo>
                <a:cubicBezTo>
                  <a:pt x="1581397" y="1076697"/>
                  <a:pt x="1569521" y="1092530"/>
                  <a:pt x="1547750" y="1088572"/>
                </a:cubicBezTo>
                <a:cubicBezTo>
                  <a:pt x="1525979" y="1084614"/>
                  <a:pt x="1464623" y="1064821"/>
                  <a:pt x="1464623" y="1064821"/>
                </a:cubicBezTo>
                <a:cubicBezTo>
                  <a:pt x="1436914" y="1056904"/>
                  <a:pt x="1399308" y="1045029"/>
                  <a:pt x="1381495" y="1041071"/>
                </a:cubicBezTo>
                <a:cubicBezTo>
                  <a:pt x="1363682" y="1037113"/>
                  <a:pt x="1369620" y="1047009"/>
                  <a:pt x="1357745" y="1041071"/>
                </a:cubicBezTo>
                <a:cubicBezTo>
                  <a:pt x="1345870" y="1035133"/>
                  <a:pt x="1322119" y="1025237"/>
                  <a:pt x="1310244" y="1005445"/>
                </a:cubicBezTo>
                <a:cubicBezTo>
                  <a:pt x="1298369" y="985653"/>
                  <a:pt x="1290452" y="953985"/>
                  <a:pt x="1286493" y="922317"/>
                </a:cubicBezTo>
                <a:cubicBezTo>
                  <a:pt x="1282534" y="890649"/>
                  <a:pt x="1296389" y="841169"/>
                  <a:pt x="1286493" y="815439"/>
                </a:cubicBezTo>
                <a:cubicBezTo>
                  <a:pt x="1276597" y="789709"/>
                  <a:pt x="1240971" y="785751"/>
                  <a:pt x="1227116" y="767938"/>
                </a:cubicBezTo>
                <a:cubicBezTo>
                  <a:pt x="1213262" y="750125"/>
                  <a:pt x="1211283" y="730332"/>
                  <a:pt x="1203366" y="708561"/>
                </a:cubicBezTo>
                <a:cubicBezTo>
                  <a:pt x="1195449" y="686790"/>
                  <a:pt x="1191490" y="663039"/>
                  <a:pt x="1179615" y="637309"/>
                </a:cubicBezTo>
                <a:cubicBezTo>
                  <a:pt x="1167740" y="611579"/>
                  <a:pt x="1140031" y="593766"/>
                  <a:pt x="1132114" y="554182"/>
                </a:cubicBezTo>
                <a:cubicBezTo>
                  <a:pt x="1124197" y="514598"/>
                  <a:pt x="1132114" y="399803"/>
                  <a:pt x="1132114" y="399803"/>
                </a:cubicBezTo>
                <a:cubicBezTo>
                  <a:pt x="1132114" y="372094"/>
                  <a:pt x="1134093" y="405741"/>
                  <a:pt x="1132114" y="387928"/>
                </a:cubicBezTo>
                <a:cubicBezTo>
                  <a:pt x="1130135" y="370115"/>
                  <a:pt x="1124196" y="320634"/>
                  <a:pt x="1120238" y="292925"/>
                </a:cubicBezTo>
                <a:cubicBezTo>
                  <a:pt x="1116280" y="265216"/>
                  <a:pt x="1116280" y="245424"/>
                  <a:pt x="1108363" y="221673"/>
                </a:cubicBezTo>
                <a:cubicBezTo>
                  <a:pt x="1100446" y="197922"/>
                  <a:pt x="1086592" y="168234"/>
                  <a:pt x="1072737" y="150421"/>
                </a:cubicBezTo>
                <a:cubicBezTo>
                  <a:pt x="1058883" y="132608"/>
                  <a:pt x="1025236" y="114795"/>
                  <a:pt x="1025236" y="114795"/>
                </a:cubicBezTo>
                <a:cubicBezTo>
                  <a:pt x="1011381" y="114795"/>
                  <a:pt x="967838" y="124691"/>
                  <a:pt x="942108" y="114795"/>
                </a:cubicBezTo>
                <a:cubicBezTo>
                  <a:pt x="916378" y="104899"/>
                  <a:pt x="888670" y="65315"/>
                  <a:pt x="870857" y="55419"/>
                </a:cubicBezTo>
                <a:cubicBezTo>
                  <a:pt x="853044" y="45523"/>
                  <a:pt x="843148" y="53440"/>
                  <a:pt x="835231" y="55419"/>
                </a:cubicBezTo>
                <a:cubicBezTo>
                  <a:pt x="827314" y="57398"/>
                  <a:pt x="837210" y="69273"/>
                  <a:pt x="823355" y="67294"/>
                </a:cubicBezTo>
                <a:cubicBezTo>
                  <a:pt x="809500" y="65315"/>
                  <a:pt x="783771" y="53439"/>
                  <a:pt x="752103" y="43543"/>
                </a:cubicBezTo>
                <a:cubicBezTo>
                  <a:pt x="720436" y="33647"/>
                  <a:pt x="668976" y="7917"/>
                  <a:pt x="633350" y="7917"/>
                </a:cubicBezTo>
                <a:cubicBezTo>
                  <a:pt x="597724" y="7917"/>
                  <a:pt x="568035" y="27709"/>
                  <a:pt x="538347" y="43543"/>
                </a:cubicBezTo>
                <a:cubicBezTo>
                  <a:pt x="508659" y="59377"/>
                  <a:pt x="480950" y="95003"/>
                  <a:pt x="455220" y="102920"/>
                </a:cubicBezTo>
                <a:cubicBezTo>
                  <a:pt x="429490" y="110837"/>
                  <a:pt x="403760" y="93024"/>
                  <a:pt x="383968" y="91045"/>
                </a:cubicBezTo>
                <a:cubicBezTo>
                  <a:pt x="364176" y="89066"/>
                  <a:pt x="356259" y="95003"/>
                  <a:pt x="336467" y="91045"/>
                </a:cubicBezTo>
                <a:cubicBezTo>
                  <a:pt x="316675" y="87087"/>
                  <a:pt x="294903" y="81149"/>
                  <a:pt x="265215" y="67294"/>
                </a:cubicBezTo>
                <a:cubicBezTo>
                  <a:pt x="235527" y="53439"/>
                  <a:pt x="182088" y="15834"/>
                  <a:pt x="158337" y="7917"/>
                </a:cubicBezTo>
                <a:cubicBezTo>
                  <a:pt x="134586" y="0"/>
                  <a:pt x="130628" y="11876"/>
                  <a:pt x="122711" y="19793"/>
                </a:cubicBezTo>
                <a:cubicBezTo>
                  <a:pt x="114794" y="27710"/>
                  <a:pt x="120732" y="43544"/>
                  <a:pt x="110836" y="55419"/>
                </a:cubicBezTo>
                <a:cubicBezTo>
                  <a:pt x="100940" y="67294"/>
                  <a:pt x="81147" y="71253"/>
                  <a:pt x="63334" y="91045"/>
                </a:cubicBezTo>
                <a:cubicBezTo>
                  <a:pt x="45521" y="110837"/>
                  <a:pt x="7916" y="148442"/>
                  <a:pt x="3958" y="174172"/>
                </a:cubicBezTo>
                <a:cubicBezTo>
                  <a:pt x="0" y="199902"/>
                  <a:pt x="33646" y="225632"/>
                  <a:pt x="39584" y="245424"/>
                </a:cubicBezTo>
                <a:cubicBezTo>
                  <a:pt x="45522" y="265216"/>
                  <a:pt x="37605" y="273133"/>
                  <a:pt x="39584" y="292925"/>
                </a:cubicBezTo>
                <a:cubicBezTo>
                  <a:pt x="41563" y="312717"/>
                  <a:pt x="51459" y="356260"/>
                  <a:pt x="51459" y="364177"/>
                </a:cubicBezTo>
                <a:cubicBezTo>
                  <a:pt x="51459" y="372094"/>
                  <a:pt x="45521" y="356260"/>
                  <a:pt x="39584" y="340426"/>
                </a:cubicBezTo>
              </a:path>
            </a:pathLst>
          </a:custGeom>
          <a:noFill/>
          <a:ln w="50800" cap="flat" cmpd="sng" algn="ctr">
            <a:solidFill>
              <a:srgbClr val="00B0F0"/>
            </a:solidFill>
            <a:prstDash val="solid"/>
            <a:round/>
            <a:headEnd type="none" w="med" len="med"/>
            <a:tailEnd type="none" w="med" len="med"/>
          </a:ln>
        </p:spPr>
        <p:txBody>
          <a:bodyPr/>
          <a:lstStyle/>
          <a:p>
            <a:endParaRPr lang="en-US"/>
          </a:p>
        </p:txBody>
      </p:sp>
      <p:sp>
        <p:nvSpPr>
          <p:cNvPr id="31753" name="Freeform 12"/>
          <p:cNvSpPr>
            <a:spLocks/>
          </p:cNvSpPr>
          <p:nvPr/>
        </p:nvSpPr>
        <p:spPr bwMode="auto">
          <a:xfrm>
            <a:off x="6019800" y="2971800"/>
            <a:ext cx="1143000" cy="1066800"/>
          </a:xfrm>
          <a:custGeom>
            <a:avLst/>
            <a:gdLst>
              <a:gd name="T0" fmla="*/ 0 w 843148"/>
              <a:gd name="T1" fmla="*/ 969949 h 973777"/>
              <a:gd name="T2" fmla="*/ 59299 w 843148"/>
              <a:gd name="T3" fmla="*/ 887149 h 973777"/>
              <a:gd name="T4" fmla="*/ 130455 w 843148"/>
              <a:gd name="T5" fmla="*/ 768863 h 973777"/>
              <a:gd name="T6" fmla="*/ 130455 w 843148"/>
              <a:gd name="T7" fmla="*/ 721548 h 973777"/>
              <a:gd name="T8" fmla="*/ 225332 w 843148"/>
              <a:gd name="T9" fmla="*/ 709720 h 973777"/>
              <a:gd name="T10" fmla="*/ 296494 w 843148"/>
              <a:gd name="T11" fmla="*/ 686062 h 973777"/>
              <a:gd name="T12" fmla="*/ 343929 w 843148"/>
              <a:gd name="T13" fmla="*/ 662405 h 973777"/>
              <a:gd name="T14" fmla="*/ 367649 w 843148"/>
              <a:gd name="T15" fmla="*/ 591432 h 973777"/>
              <a:gd name="T16" fmla="*/ 450666 w 843148"/>
              <a:gd name="T17" fmla="*/ 567776 h 973777"/>
              <a:gd name="T18" fmla="*/ 462526 w 843148"/>
              <a:gd name="T19" fmla="*/ 508632 h 973777"/>
              <a:gd name="T20" fmla="*/ 498104 w 843148"/>
              <a:gd name="T21" fmla="*/ 508632 h 973777"/>
              <a:gd name="T22" fmla="*/ 509961 w 843148"/>
              <a:gd name="T23" fmla="*/ 496804 h 973777"/>
              <a:gd name="T24" fmla="*/ 581123 w 843148"/>
              <a:gd name="T25" fmla="*/ 496804 h 973777"/>
              <a:gd name="T26" fmla="*/ 687857 w 843148"/>
              <a:gd name="T27" fmla="*/ 508632 h 973777"/>
              <a:gd name="T28" fmla="*/ 747156 w 843148"/>
              <a:gd name="T29" fmla="*/ 484975 h 973777"/>
              <a:gd name="T30" fmla="*/ 747156 w 843148"/>
              <a:gd name="T31" fmla="*/ 425831 h 973777"/>
              <a:gd name="T32" fmla="*/ 759015 w 843148"/>
              <a:gd name="T33" fmla="*/ 343031 h 973777"/>
              <a:gd name="T34" fmla="*/ 794596 w 843148"/>
              <a:gd name="T35" fmla="*/ 236573 h 973777"/>
              <a:gd name="T36" fmla="*/ 806454 w 843148"/>
              <a:gd name="T37" fmla="*/ 106458 h 973777"/>
              <a:gd name="T38" fmla="*/ 818312 w 843148"/>
              <a:gd name="T39" fmla="*/ 47315 h 973777"/>
              <a:gd name="T40" fmla="*/ 842032 w 843148"/>
              <a:gd name="T41" fmla="*/ 0 h 973777"/>
              <a:gd name="T42" fmla="*/ 842032 w 843148"/>
              <a:gd name="T43" fmla="*/ 0 h 9737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3148"/>
              <a:gd name="T67" fmla="*/ 0 h 973777"/>
              <a:gd name="T68" fmla="*/ 843148 w 843148"/>
              <a:gd name="T69" fmla="*/ 973777 h 9737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3148" h="973777">
                <a:moveTo>
                  <a:pt x="0" y="973777"/>
                </a:moveTo>
                <a:cubicBezTo>
                  <a:pt x="18803" y="949037"/>
                  <a:pt x="37606" y="924297"/>
                  <a:pt x="59377" y="890650"/>
                </a:cubicBezTo>
                <a:cubicBezTo>
                  <a:pt x="81148" y="857003"/>
                  <a:pt x="118754" y="799605"/>
                  <a:pt x="130629" y="771896"/>
                </a:cubicBezTo>
                <a:cubicBezTo>
                  <a:pt x="142504" y="744187"/>
                  <a:pt x="114795" y="734291"/>
                  <a:pt x="130629" y="724395"/>
                </a:cubicBezTo>
                <a:cubicBezTo>
                  <a:pt x="146463" y="714499"/>
                  <a:pt x="197923" y="718458"/>
                  <a:pt x="225632" y="712520"/>
                </a:cubicBezTo>
                <a:cubicBezTo>
                  <a:pt x="253341" y="706582"/>
                  <a:pt x="277092" y="696686"/>
                  <a:pt x="296884" y="688769"/>
                </a:cubicBezTo>
                <a:cubicBezTo>
                  <a:pt x="316676" y="680852"/>
                  <a:pt x="332510" y="680852"/>
                  <a:pt x="344385" y="665018"/>
                </a:cubicBezTo>
                <a:cubicBezTo>
                  <a:pt x="356260" y="649184"/>
                  <a:pt x="350322" y="609600"/>
                  <a:pt x="368135" y="593766"/>
                </a:cubicBezTo>
                <a:cubicBezTo>
                  <a:pt x="385948" y="577932"/>
                  <a:pt x="435429" y="583870"/>
                  <a:pt x="451263" y="570016"/>
                </a:cubicBezTo>
                <a:cubicBezTo>
                  <a:pt x="467097" y="556162"/>
                  <a:pt x="455221" y="520535"/>
                  <a:pt x="463138" y="510639"/>
                </a:cubicBezTo>
                <a:cubicBezTo>
                  <a:pt x="471055" y="500743"/>
                  <a:pt x="490847" y="512618"/>
                  <a:pt x="498764" y="510639"/>
                </a:cubicBezTo>
                <a:cubicBezTo>
                  <a:pt x="506681" y="508660"/>
                  <a:pt x="496785" y="500743"/>
                  <a:pt x="510639" y="498764"/>
                </a:cubicBezTo>
                <a:cubicBezTo>
                  <a:pt x="524493" y="496785"/>
                  <a:pt x="552203" y="496785"/>
                  <a:pt x="581891" y="498764"/>
                </a:cubicBezTo>
                <a:cubicBezTo>
                  <a:pt x="611579" y="500743"/>
                  <a:pt x="661060" y="512618"/>
                  <a:pt x="688769" y="510639"/>
                </a:cubicBezTo>
                <a:cubicBezTo>
                  <a:pt x="716478" y="508660"/>
                  <a:pt x="738250" y="500744"/>
                  <a:pt x="748146" y="486889"/>
                </a:cubicBezTo>
                <a:cubicBezTo>
                  <a:pt x="758042" y="473035"/>
                  <a:pt x="746167" y="451263"/>
                  <a:pt x="748146" y="427512"/>
                </a:cubicBezTo>
                <a:cubicBezTo>
                  <a:pt x="750125" y="403761"/>
                  <a:pt x="752104" y="376052"/>
                  <a:pt x="760021" y="344385"/>
                </a:cubicBezTo>
                <a:cubicBezTo>
                  <a:pt x="767938" y="312718"/>
                  <a:pt x="787730" y="277091"/>
                  <a:pt x="795647" y="237507"/>
                </a:cubicBezTo>
                <a:cubicBezTo>
                  <a:pt x="803564" y="197923"/>
                  <a:pt x="803563" y="138546"/>
                  <a:pt x="807522" y="106878"/>
                </a:cubicBezTo>
                <a:cubicBezTo>
                  <a:pt x="811481" y="75210"/>
                  <a:pt x="813460" y="65314"/>
                  <a:pt x="819398" y="47501"/>
                </a:cubicBezTo>
                <a:cubicBezTo>
                  <a:pt x="825336" y="29688"/>
                  <a:pt x="843148" y="0"/>
                  <a:pt x="843148" y="0"/>
                </a:cubicBezTo>
              </a:path>
            </a:pathLst>
          </a:custGeom>
          <a:noFill/>
          <a:ln w="50800" cap="flat" cmpd="sng" algn="ctr">
            <a:solidFill>
              <a:srgbClr val="C00000"/>
            </a:solidFill>
            <a:prstDash val="solid"/>
            <a:round/>
            <a:headEnd type="none" w="med" len="med"/>
            <a:tailEnd type="none" w="med" len="med"/>
          </a:ln>
        </p:spPr>
        <p:txBody>
          <a:bodyPr/>
          <a:lstStyle/>
          <a:p>
            <a:endParaRPr lang="en-US"/>
          </a:p>
        </p:txBody>
      </p:sp>
      <p:sp>
        <p:nvSpPr>
          <p:cNvPr id="31754" name="TextBox 13"/>
          <p:cNvSpPr txBox="1">
            <a:spLocks noChangeArrowheads="1"/>
          </p:cNvSpPr>
          <p:nvPr/>
        </p:nvSpPr>
        <p:spPr bwMode="auto">
          <a:xfrm>
            <a:off x="6705600" y="1828800"/>
            <a:ext cx="838200" cy="369888"/>
          </a:xfrm>
          <a:prstGeom prst="rect">
            <a:avLst/>
          </a:prstGeom>
          <a:noFill/>
          <a:ln w="9525">
            <a:noFill/>
            <a:miter lim="800000"/>
            <a:headEnd/>
            <a:tailEnd/>
          </a:ln>
        </p:spPr>
        <p:txBody>
          <a:bodyPr>
            <a:spAutoFit/>
          </a:bodyPr>
          <a:lstStyle/>
          <a:p>
            <a:r>
              <a:rPr lang="en-US" b="1" dirty="0"/>
              <a:t>Ohio</a:t>
            </a:r>
          </a:p>
        </p:txBody>
      </p:sp>
      <p:sp>
        <p:nvSpPr>
          <p:cNvPr id="31755" name="TextBox 14"/>
          <p:cNvSpPr txBox="1">
            <a:spLocks noChangeArrowheads="1"/>
          </p:cNvSpPr>
          <p:nvPr/>
        </p:nvSpPr>
        <p:spPr bwMode="auto">
          <a:xfrm>
            <a:off x="4572000" y="1143000"/>
            <a:ext cx="1371600" cy="369888"/>
          </a:xfrm>
          <a:prstGeom prst="rect">
            <a:avLst/>
          </a:prstGeom>
          <a:noFill/>
          <a:ln w="9525">
            <a:noFill/>
            <a:miter lim="800000"/>
            <a:headEnd/>
            <a:tailEnd/>
          </a:ln>
        </p:spPr>
        <p:txBody>
          <a:bodyPr>
            <a:spAutoFit/>
          </a:bodyPr>
          <a:lstStyle/>
          <a:p>
            <a:r>
              <a:rPr lang="en-US" b="1" dirty="0"/>
              <a:t>Missouri</a:t>
            </a:r>
          </a:p>
        </p:txBody>
      </p:sp>
      <p:sp>
        <p:nvSpPr>
          <p:cNvPr id="31756" name="Left Arrow 15"/>
          <p:cNvSpPr>
            <a:spLocks noChangeArrowheads="1"/>
          </p:cNvSpPr>
          <p:nvPr/>
        </p:nvSpPr>
        <p:spPr bwMode="auto">
          <a:xfrm rot="16200000">
            <a:off x="6658769" y="2485231"/>
            <a:ext cx="865187" cy="314325"/>
          </a:xfrm>
          <a:prstGeom prst="leftArrow">
            <a:avLst>
              <a:gd name="adj1" fmla="val 50000"/>
              <a:gd name="adj2" fmla="val 49864"/>
            </a:avLst>
          </a:prstGeom>
          <a:solidFill>
            <a:schemeClr val="accent1"/>
          </a:solidFill>
          <a:ln w="9525" algn="ctr">
            <a:solidFill>
              <a:schemeClr val="tx1"/>
            </a:solidFill>
            <a:round/>
            <a:headEnd/>
            <a:tailEnd/>
          </a:ln>
        </p:spPr>
        <p:txBody>
          <a:bodyPr/>
          <a:lstStyle/>
          <a:p>
            <a:endParaRPr lang="en-US"/>
          </a:p>
        </p:txBody>
      </p:sp>
      <p:sp>
        <p:nvSpPr>
          <p:cNvPr id="31757" name="Left Arrow 16"/>
          <p:cNvSpPr>
            <a:spLocks noChangeArrowheads="1"/>
          </p:cNvSpPr>
          <p:nvPr/>
        </p:nvSpPr>
        <p:spPr bwMode="auto">
          <a:xfrm rot="19183103">
            <a:off x="3897454" y="1406508"/>
            <a:ext cx="684213" cy="285750"/>
          </a:xfrm>
          <a:prstGeom prst="leftArrow">
            <a:avLst>
              <a:gd name="adj1" fmla="val 50000"/>
              <a:gd name="adj2" fmla="val 50217"/>
            </a:avLst>
          </a:prstGeom>
          <a:solidFill>
            <a:schemeClr val="accent1"/>
          </a:solidFill>
          <a:ln w="9525" algn="ctr">
            <a:solidFill>
              <a:schemeClr val="tx1"/>
            </a:solidFill>
            <a:round/>
            <a:headEnd/>
            <a:tailEnd/>
          </a:ln>
        </p:spPr>
        <p:txBody>
          <a:bodyPr/>
          <a:lstStyle/>
          <a:p>
            <a:endParaRPr lang="en-US"/>
          </a:p>
        </p:txBody>
      </p:sp>
      <p:sp>
        <p:nvSpPr>
          <p:cNvPr id="31758" name="TextBox 14"/>
          <p:cNvSpPr txBox="1">
            <a:spLocks noChangeArrowheads="1"/>
          </p:cNvSpPr>
          <p:nvPr/>
        </p:nvSpPr>
        <p:spPr bwMode="auto">
          <a:xfrm>
            <a:off x="4953000" y="5715000"/>
            <a:ext cx="1828800" cy="369888"/>
          </a:xfrm>
          <a:prstGeom prst="rect">
            <a:avLst/>
          </a:prstGeom>
          <a:noFill/>
          <a:ln w="9525">
            <a:noFill/>
            <a:miter lim="800000"/>
            <a:headEnd/>
            <a:tailEnd/>
          </a:ln>
        </p:spPr>
        <p:txBody>
          <a:bodyPr>
            <a:spAutoFit/>
          </a:bodyPr>
          <a:lstStyle/>
          <a:p>
            <a:r>
              <a:rPr lang="en-US" b="1" dirty="0"/>
              <a:t>Mississippi </a:t>
            </a:r>
          </a:p>
        </p:txBody>
      </p:sp>
      <p:sp>
        <p:nvSpPr>
          <p:cNvPr id="31759" name="Left Arrow 16"/>
          <p:cNvSpPr>
            <a:spLocks noChangeArrowheads="1"/>
          </p:cNvSpPr>
          <p:nvPr/>
        </p:nvSpPr>
        <p:spPr bwMode="auto">
          <a:xfrm rot="6259859">
            <a:off x="5291202" y="5176950"/>
            <a:ext cx="684213" cy="285750"/>
          </a:xfrm>
          <a:prstGeom prst="leftArrow">
            <a:avLst>
              <a:gd name="adj1" fmla="val 50000"/>
              <a:gd name="adj2" fmla="val 50217"/>
            </a:avLst>
          </a:prstGeom>
          <a:solidFill>
            <a:schemeClr val="accent1"/>
          </a:solidFill>
          <a:ln w="9525" algn="ctr">
            <a:solidFill>
              <a:schemeClr val="tx1"/>
            </a:solidFill>
            <a:round/>
            <a:headEnd/>
            <a:tailEnd/>
          </a:ln>
        </p:spPr>
        <p:txBody>
          <a:bodyPr/>
          <a:lstStyle/>
          <a:p>
            <a:endParaRPr lang="en-US"/>
          </a:p>
        </p:txBody>
      </p:sp>
      <p:sp>
        <p:nvSpPr>
          <p:cNvPr id="16" name="Rectangle 5"/>
          <p:cNvSpPr>
            <a:spLocks noChangeArrowheads="1"/>
          </p:cNvSpPr>
          <p:nvPr/>
        </p:nvSpPr>
        <p:spPr bwMode="auto">
          <a:xfrm>
            <a:off x="-228600" y="5334000"/>
            <a:ext cx="4572000" cy="1323439"/>
          </a:xfrm>
          <a:prstGeom prst="rect">
            <a:avLst/>
          </a:prstGeom>
          <a:noFill/>
          <a:ln w="9525">
            <a:noFill/>
            <a:miter lim="800000"/>
            <a:headEnd/>
            <a:tailEnd/>
          </a:ln>
        </p:spPr>
        <p:txBody>
          <a:bodyPr>
            <a:spAutoFit/>
          </a:bodyPr>
          <a:lstStyle/>
          <a:p>
            <a:pPr algn="ctr">
              <a:lnSpc>
                <a:spcPct val="80000"/>
              </a:lnSpc>
            </a:pPr>
            <a:r>
              <a:rPr lang="hu-HU" sz="2000" b="1" dirty="0"/>
              <a:t>Mississippi River</a:t>
            </a:r>
            <a:r>
              <a:rPr lang="en-US" sz="2000" b="1" dirty="0"/>
              <a:t> </a:t>
            </a:r>
          </a:p>
          <a:p>
            <a:pPr algn="ctr">
              <a:lnSpc>
                <a:spcPct val="80000"/>
              </a:lnSpc>
            </a:pPr>
            <a:r>
              <a:rPr lang="en-US" sz="2000" dirty="0"/>
              <a:t>Length  - 3730 </a:t>
            </a:r>
            <a:r>
              <a:rPr lang="hu-HU" sz="2000" dirty="0"/>
              <a:t>km</a:t>
            </a:r>
            <a:endParaRPr lang="en-US" sz="2000" dirty="0"/>
          </a:p>
          <a:p>
            <a:pPr algn="ctr">
              <a:lnSpc>
                <a:spcPct val="80000"/>
              </a:lnSpc>
            </a:pPr>
            <a:r>
              <a:rPr lang="en-US" sz="2000" dirty="0"/>
              <a:t>Average flow – 12,700,000 m</a:t>
            </a:r>
            <a:r>
              <a:rPr lang="en-US" sz="2000" baseline="30000" dirty="0"/>
              <a:t>3</a:t>
            </a:r>
            <a:r>
              <a:rPr lang="en-US" sz="2000" dirty="0"/>
              <a:t>/s</a:t>
            </a:r>
          </a:p>
          <a:p>
            <a:pPr algn="ctr">
              <a:lnSpc>
                <a:spcPct val="80000"/>
              </a:lnSpc>
            </a:pPr>
            <a:r>
              <a:rPr lang="en-US" sz="2000" dirty="0"/>
              <a:t>Max Flow -85,000 m</a:t>
            </a:r>
            <a:r>
              <a:rPr lang="en-US" sz="2000" baseline="30000" dirty="0"/>
              <a:t>3</a:t>
            </a:r>
            <a:r>
              <a:rPr lang="en-US" sz="2000" dirty="0"/>
              <a:t>/s</a:t>
            </a:r>
          </a:p>
          <a:p>
            <a:pPr algn="ctr">
              <a:lnSpc>
                <a:spcPct val="80000"/>
              </a:lnSpc>
            </a:pPr>
            <a:endParaRPr lang="en-US" sz="2000" dirty="0"/>
          </a:p>
        </p:txBody>
      </p:sp>
      <p:sp>
        <p:nvSpPr>
          <p:cNvPr id="2" name="Rectangle 1"/>
          <p:cNvSpPr/>
          <p:nvPr/>
        </p:nvSpPr>
        <p:spPr>
          <a:xfrm>
            <a:off x="2530447" y="3244334"/>
            <a:ext cx="4083105" cy="369332"/>
          </a:xfrm>
          <a:prstGeom prst="rect">
            <a:avLst/>
          </a:prstGeom>
        </p:spPr>
        <p:txBody>
          <a:bodyPr wrap="none">
            <a:spAutoFit/>
          </a:bodyPr>
          <a:lstStyle/>
          <a:p>
            <a:r>
              <a:rPr lang="en-US" dirty="0"/>
              <a:t>Copyright ©2011 Omaha World-Herald®. </a:t>
            </a:r>
          </a:p>
        </p:txBody>
      </p:sp>
    </p:spTree>
    <p:extLst>
      <p:ext uri="{BB962C8B-B14F-4D97-AF65-F5344CB8AC3E}">
        <p14:creationId xmlns:p14="http://schemas.microsoft.com/office/powerpoint/2010/main" val="188070172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 y="-114300"/>
            <a:ext cx="9582150" cy="6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28800" y="685800"/>
            <a:ext cx="1067793" cy="369332"/>
          </a:xfrm>
          <a:prstGeom prst="rect">
            <a:avLst/>
          </a:prstGeom>
        </p:spPr>
        <p:txBody>
          <a:bodyPr wrap="none">
            <a:spAutoFit/>
          </a:bodyPr>
          <a:lstStyle/>
          <a:p>
            <a:r>
              <a:rPr lang="en-US" b="1" dirty="0">
                <a:solidFill>
                  <a:srgbClr val="FF0000"/>
                </a:solidFill>
              </a:rPr>
              <a:t>Fort Peck</a:t>
            </a:r>
          </a:p>
        </p:txBody>
      </p:sp>
      <p:sp>
        <p:nvSpPr>
          <p:cNvPr id="6" name="Rectangle 5"/>
          <p:cNvSpPr/>
          <p:nvPr/>
        </p:nvSpPr>
        <p:spPr>
          <a:xfrm>
            <a:off x="3505200" y="1066800"/>
            <a:ext cx="1003801" cy="369332"/>
          </a:xfrm>
          <a:prstGeom prst="rect">
            <a:avLst/>
          </a:prstGeom>
        </p:spPr>
        <p:txBody>
          <a:bodyPr wrap="none">
            <a:spAutoFit/>
          </a:bodyPr>
          <a:lstStyle/>
          <a:p>
            <a:r>
              <a:rPr lang="en-US" b="1" dirty="0">
                <a:solidFill>
                  <a:srgbClr val="FF0000"/>
                </a:solidFill>
              </a:rPr>
              <a:t>Garrison</a:t>
            </a:r>
          </a:p>
        </p:txBody>
      </p:sp>
      <p:sp>
        <p:nvSpPr>
          <p:cNvPr id="7" name="Rectangle 6"/>
          <p:cNvSpPr/>
          <p:nvPr/>
        </p:nvSpPr>
        <p:spPr>
          <a:xfrm>
            <a:off x="4488782" y="2438400"/>
            <a:ext cx="692818" cy="369332"/>
          </a:xfrm>
          <a:prstGeom prst="rect">
            <a:avLst/>
          </a:prstGeom>
        </p:spPr>
        <p:txBody>
          <a:bodyPr wrap="none">
            <a:spAutoFit/>
          </a:bodyPr>
          <a:lstStyle/>
          <a:p>
            <a:r>
              <a:rPr lang="en-US" b="1" dirty="0" err="1">
                <a:solidFill>
                  <a:srgbClr val="FF0000"/>
                </a:solidFill>
              </a:rPr>
              <a:t>Oahe</a:t>
            </a:r>
            <a:endParaRPr lang="en-US" b="1" dirty="0">
              <a:solidFill>
                <a:srgbClr val="FF0000"/>
              </a:solidFill>
            </a:endParaRPr>
          </a:p>
        </p:txBody>
      </p:sp>
      <p:sp>
        <p:nvSpPr>
          <p:cNvPr id="8" name="Rectangle 7"/>
          <p:cNvSpPr/>
          <p:nvPr/>
        </p:nvSpPr>
        <p:spPr>
          <a:xfrm>
            <a:off x="5562600" y="2851666"/>
            <a:ext cx="1024639" cy="369332"/>
          </a:xfrm>
          <a:prstGeom prst="rect">
            <a:avLst/>
          </a:prstGeom>
        </p:spPr>
        <p:txBody>
          <a:bodyPr wrap="none">
            <a:spAutoFit/>
          </a:bodyPr>
          <a:lstStyle/>
          <a:p>
            <a:r>
              <a:rPr lang="en-US" b="1" dirty="0">
                <a:solidFill>
                  <a:srgbClr val="FF0000"/>
                </a:solidFill>
              </a:rPr>
              <a:t>Big Bend</a:t>
            </a:r>
          </a:p>
        </p:txBody>
      </p:sp>
      <p:sp>
        <p:nvSpPr>
          <p:cNvPr id="9" name="Rectangle 8"/>
          <p:cNvSpPr/>
          <p:nvPr/>
        </p:nvSpPr>
        <p:spPr>
          <a:xfrm>
            <a:off x="6068429" y="3360573"/>
            <a:ext cx="1342419" cy="369332"/>
          </a:xfrm>
          <a:prstGeom prst="rect">
            <a:avLst/>
          </a:prstGeom>
        </p:spPr>
        <p:txBody>
          <a:bodyPr wrap="none">
            <a:spAutoFit/>
          </a:bodyPr>
          <a:lstStyle/>
          <a:p>
            <a:r>
              <a:rPr lang="en-US" b="1" dirty="0">
                <a:solidFill>
                  <a:srgbClr val="FF0000"/>
                </a:solidFill>
              </a:rPr>
              <a:t>Fort Randall</a:t>
            </a:r>
          </a:p>
        </p:txBody>
      </p:sp>
      <p:sp>
        <p:nvSpPr>
          <p:cNvPr id="10" name="Rectangle 9"/>
          <p:cNvSpPr/>
          <p:nvPr/>
        </p:nvSpPr>
        <p:spPr>
          <a:xfrm>
            <a:off x="5539213" y="3810000"/>
            <a:ext cx="1376211" cy="369332"/>
          </a:xfrm>
          <a:prstGeom prst="rect">
            <a:avLst/>
          </a:prstGeom>
        </p:spPr>
        <p:txBody>
          <a:bodyPr wrap="none">
            <a:spAutoFit/>
          </a:bodyPr>
          <a:lstStyle/>
          <a:p>
            <a:r>
              <a:rPr lang="en-US" b="1" dirty="0" err="1">
                <a:solidFill>
                  <a:srgbClr val="FF0000"/>
                </a:solidFill>
              </a:rPr>
              <a:t>Gavins</a:t>
            </a:r>
            <a:r>
              <a:rPr lang="en-US" b="1" dirty="0">
                <a:solidFill>
                  <a:srgbClr val="FF0000"/>
                </a:solidFill>
              </a:rPr>
              <a:t> Point</a:t>
            </a:r>
          </a:p>
        </p:txBody>
      </p:sp>
      <p:pic>
        <p:nvPicPr>
          <p:cNvPr id="11" name="Picture 10"/>
          <p:cNvPicPr>
            <a:picLocks noChangeAspect="1" noChangeArrowheads="1"/>
          </p:cNvPicPr>
          <p:nvPr/>
        </p:nvPicPr>
        <p:blipFill>
          <a:blip r:embed="rId3" cstate="print"/>
          <a:srcRect l="2408" t="27600" r="66997" b="10000"/>
          <a:stretch>
            <a:fillRect/>
          </a:stretch>
        </p:blipFill>
        <p:spPr bwMode="auto">
          <a:xfrm>
            <a:off x="98760" y="2083700"/>
            <a:ext cx="3254039" cy="4700279"/>
          </a:xfrm>
          <a:prstGeom prst="rect">
            <a:avLst/>
          </a:prstGeom>
          <a:noFill/>
          <a:ln w="9525">
            <a:noFill/>
            <a:miter lim="800000"/>
            <a:headEnd/>
            <a:tailEnd/>
          </a:ln>
        </p:spPr>
      </p:pic>
      <p:sp>
        <p:nvSpPr>
          <p:cNvPr id="2" name="TextBox 1"/>
          <p:cNvSpPr txBox="1"/>
          <p:nvPr/>
        </p:nvSpPr>
        <p:spPr>
          <a:xfrm>
            <a:off x="6477000" y="1600200"/>
            <a:ext cx="1570686" cy="830997"/>
          </a:xfrm>
          <a:prstGeom prst="rect">
            <a:avLst/>
          </a:prstGeom>
          <a:noFill/>
        </p:spPr>
        <p:txBody>
          <a:bodyPr wrap="none" rtlCol="0">
            <a:spAutoFit/>
          </a:bodyPr>
          <a:lstStyle/>
          <a:p>
            <a:r>
              <a:rPr lang="en-US" sz="2400" b="1" dirty="0" smtClean="0"/>
              <a:t>Main Stem</a:t>
            </a:r>
          </a:p>
          <a:p>
            <a:r>
              <a:rPr lang="en-US" sz="2400" b="1" dirty="0" smtClean="0"/>
              <a:t>Reservoirs</a:t>
            </a:r>
            <a:endParaRPr lang="en-US" sz="2400" b="1" dirty="0"/>
          </a:p>
        </p:txBody>
      </p:sp>
      <p:sp>
        <p:nvSpPr>
          <p:cNvPr id="3" name="TextBox 2"/>
          <p:cNvSpPr txBox="1"/>
          <p:nvPr/>
        </p:nvSpPr>
        <p:spPr>
          <a:xfrm>
            <a:off x="8088610" y="3810000"/>
            <a:ext cx="1350050" cy="1200329"/>
          </a:xfrm>
          <a:prstGeom prst="rect">
            <a:avLst/>
          </a:prstGeom>
          <a:noFill/>
        </p:spPr>
        <p:txBody>
          <a:bodyPr wrap="none" rtlCol="0">
            <a:spAutoFit/>
          </a:bodyPr>
          <a:lstStyle/>
          <a:p>
            <a:r>
              <a:rPr lang="en-US" sz="2400" b="1" dirty="0" smtClean="0"/>
              <a:t>Levees</a:t>
            </a:r>
          </a:p>
          <a:p>
            <a:r>
              <a:rPr lang="en-US" sz="2400" b="1" dirty="0" smtClean="0"/>
              <a:t> and </a:t>
            </a:r>
          </a:p>
          <a:p>
            <a:r>
              <a:rPr lang="en-US" sz="2400" b="1" dirty="0" smtClean="0"/>
              <a:t>Channels</a:t>
            </a:r>
            <a:endParaRPr lang="en-US" sz="2400" b="1" dirty="0"/>
          </a:p>
        </p:txBody>
      </p:sp>
      <p:sp>
        <p:nvSpPr>
          <p:cNvPr id="5" name="TextBox 4"/>
          <p:cNvSpPr txBox="1"/>
          <p:nvPr/>
        </p:nvSpPr>
        <p:spPr>
          <a:xfrm>
            <a:off x="3982201" y="4013895"/>
            <a:ext cx="1511504" cy="830997"/>
          </a:xfrm>
          <a:prstGeom prst="rect">
            <a:avLst/>
          </a:prstGeom>
          <a:noFill/>
        </p:spPr>
        <p:txBody>
          <a:bodyPr wrap="none" rtlCol="0">
            <a:spAutoFit/>
          </a:bodyPr>
          <a:lstStyle/>
          <a:p>
            <a:r>
              <a:rPr lang="en-US" sz="2400" b="1" dirty="0" smtClean="0"/>
              <a:t>Tributary</a:t>
            </a:r>
          </a:p>
          <a:p>
            <a:r>
              <a:rPr lang="en-US" sz="2400" b="1" dirty="0" smtClean="0"/>
              <a:t>Reservoirs</a:t>
            </a:r>
            <a:endParaRPr lang="en-US" sz="2400" b="1" dirty="0"/>
          </a:p>
        </p:txBody>
      </p:sp>
    </p:spTree>
    <p:extLst>
      <p:ext uri="{BB962C8B-B14F-4D97-AF65-F5344CB8AC3E}">
        <p14:creationId xmlns:p14="http://schemas.microsoft.com/office/powerpoint/2010/main" val="301431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9282654" cy="6858000"/>
          </a:xfrm>
          <a:prstGeom prst="rect">
            <a:avLst/>
          </a:prstGeom>
          <a:ln>
            <a:noFill/>
          </a:ln>
          <a:effectLst>
            <a:softEdge rad="112500"/>
          </a:effectLst>
        </p:spPr>
      </p:pic>
      <p:sp>
        <p:nvSpPr>
          <p:cNvPr id="3" name="TextBox 2"/>
          <p:cNvSpPr txBox="1"/>
          <p:nvPr/>
        </p:nvSpPr>
        <p:spPr>
          <a:xfrm>
            <a:off x="6934200" y="1752600"/>
            <a:ext cx="2209800" cy="400110"/>
          </a:xfrm>
          <a:prstGeom prst="rect">
            <a:avLst/>
          </a:prstGeom>
          <a:noFill/>
        </p:spPr>
        <p:txBody>
          <a:bodyPr wrap="square" rtlCol="0">
            <a:spAutoFit/>
          </a:bodyPr>
          <a:lstStyle/>
          <a:p>
            <a:r>
              <a:rPr lang="en-US" sz="2000" b="1" dirty="0" smtClean="0">
                <a:latin typeface="Cambria" pitchFamily="18" charset="0"/>
              </a:rPr>
              <a:t>20,000 MM</a:t>
            </a:r>
            <a:r>
              <a:rPr lang="en-US" sz="2000" b="1" baseline="30000" dirty="0" smtClean="0">
                <a:latin typeface="Cambria" pitchFamily="18" charset="0"/>
              </a:rPr>
              <a:t>3</a:t>
            </a:r>
            <a:endParaRPr lang="en-US" b="1" dirty="0"/>
          </a:p>
        </p:txBody>
      </p:sp>
      <p:sp>
        <p:nvSpPr>
          <p:cNvPr id="4" name="Oval 3"/>
          <p:cNvSpPr/>
          <p:nvPr/>
        </p:nvSpPr>
        <p:spPr>
          <a:xfrm>
            <a:off x="6324600" y="3200400"/>
            <a:ext cx="3048000" cy="3657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820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0"/>
            <a:ext cx="9150871" cy="6477000"/>
          </a:xfrm>
          <a:prstGeom prst="rect">
            <a:avLst/>
          </a:prstGeom>
          <a:noFill/>
          <a:ln w="9525">
            <a:noFill/>
            <a:miter lim="800000"/>
            <a:headEnd/>
            <a:tailEnd/>
          </a:ln>
        </p:spPr>
      </p:pic>
      <p:sp>
        <p:nvSpPr>
          <p:cNvPr id="3" name="TextBox 2"/>
          <p:cNvSpPr txBox="1"/>
          <p:nvPr/>
        </p:nvSpPr>
        <p:spPr>
          <a:xfrm>
            <a:off x="6781800" y="4495800"/>
            <a:ext cx="2514600" cy="523220"/>
          </a:xfrm>
          <a:prstGeom prst="rect">
            <a:avLst/>
          </a:prstGeom>
          <a:noFill/>
        </p:spPr>
        <p:txBody>
          <a:bodyPr wrap="square" rtlCol="0">
            <a:spAutoFit/>
          </a:bodyPr>
          <a:lstStyle/>
          <a:p>
            <a:r>
              <a:rPr lang="en-US" sz="2800" dirty="0" smtClean="0">
                <a:latin typeface="Cambria" pitchFamily="18" charset="0"/>
              </a:rPr>
              <a:t> (73,800 Mm</a:t>
            </a:r>
            <a:r>
              <a:rPr lang="en-US" sz="2800" baseline="30000" dirty="0" smtClean="0">
                <a:latin typeface="Cambria" pitchFamily="18" charset="0"/>
              </a:rPr>
              <a:t>3</a:t>
            </a:r>
            <a:r>
              <a:rPr lang="en-US" sz="2800" dirty="0" smtClean="0">
                <a:latin typeface="Cambria" pitchFamily="18" charset="0"/>
              </a:rPr>
              <a:t>)</a:t>
            </a:r>
            <a:endParaRPr lang="en-US" sz="2800" baseline="30000" dirty="0">
              <a:latin typeface="Cambria" pitchFamily="18" charset="0"/>
            </a:endParaRPr>
          </a:p>
        </p:txBody>
      </p:sp>
    </p:spTree>
    <p:extLst>
      <p:ext uri="{BB962C8B-B14F-4D97-AF65-F5344CB8AC3E}">
        <p14:creationId xmlns:p14="http://schemas.microsoft.com/office/powerpoint/2010/main" val="13038355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5162550"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2400" y="533400"/>
            <a:ext cx="4806069"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06730" y="571500"/>
            <a:ext cx="2137060" cy="369332"/>
          </a:xfrm>
          <a:prstGeom prst="rect">
            <a:avLst/>
          </a:prstGeom>
          <a:solidFill>
            <a:schemeClr val="bg1"/>
          </a:solidFill>
        </p:spPr>
        <p:txBody>
          <a:bodyPr wrap="none" rtlCol="0">
            <a:spAutoFit/>
          </a:bodyPr>
          <a:lstStyle/>
          <a:p>
            <a:r>
              <a:rPr lang="en-US" b="1" dirty="0" smtClean="0"/>
              <a:t>1881 Flood of record</a:t>
            </a:r>
            <a:endParaRPr lang="en-US" b="1" dirty="0"/>
          </a:p>
        </p:txBody>
      </p:sp>
      <p:sp>
        <p:nvSpPr>
          <p:cNvPr id="4" name="TextBox 3"/>
          <p:cNvSpPr txBox="1"/>
          <p:nvPr/>
        </p:nvSpPr>
        <p:spPr>
          <a:xfrm>
            <a:off x="4495800" y="5269468"/>
            <a:ext cx="2203488" cy="369332"/>
          </a:xfrm>
          <a:prstGeom prst="rect">
            <a:avLst/>
          </a:prstGeom>
          <a:solidFill>
            <a:schemeClr val="bg1"/>
          </a:solidFill>
        </p:spPr>
        <p:txBody>
          <a:bodyPr wrap="none" rtlCol="0">
            <a:spAutoFit/>
          </a:bodyPr>
          <a:lstStyle/>
          <a:p>
            <a:r>
              <a:rPr lang="en-US" b="1" dirty="0" smtClean="0"/>
              <a:t>1844 Flood of Record</a:t>
            </a:r>
            <a:endParaRPr lang="en-US" b="1" dirty="0"/>
          </a:p>
        </p:txBody>
      </p:sp>
    </p:spTree>
    <p:extLst>
      <p:ext uri="{BB962C8B-B14F-4D97-AF65-F5344CB8AC3E}">
        <p14:creationId xmlns:p14="http://schemas.microsoft.com/office/powerpoint/2010/main" val="798462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Missouri River Basin - Annual Runoff above Sioux City, Iowa</a:t>
            </a:r>
            <a:endParaRPr lang="en-US" sz="32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230" y="1817132"/>
            <a:ext cx="7406182" cy="459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61844" y="3212068"/>
            <a:ext cx="2910156" cy="369332"/>
          </a:xfrm>
          <a:prstGeom prst="rect">
            <a:avLst/>
          </a:prstGeom>
          <a:noFill/>
        </p:spPr>
        <p:txBody>
          <a:bodyPr wrap="none" rtlCol="0">
            <a:spAutoFit/>
          </a:bodyPr>
          <a:lstStyle/>
          <a:p>
            <a:r>
              <a:rPr lang="en-US" b="1" dirty="0" smtClean="0">
                <a:solidFill>
                  <a:srgbClr val="FF0000"/>
                </a:solidFill>
              </a:rPr>
              <a:t>1881 Flood = Design  Criteria</a:t>
            </a:r>
            <a:endParaRPr lang="en-US" b="1" dirty="0">
              <a:solidFill>
                <a:srgbClr val="FF0000"/>
              </a:solidFill>
            </a:endParaRPr>
          </a:p>
        </p:txBody>
      </p:sp>
      <p:sp>
        <p:nvSpPr>
          <p:cNvPr id="5" name="TextBox 4"/>
          <p:cNvSpPr txBox="1"/>
          <p:nvPr/>
        </p:nvSpPr>
        <p:spPr>
          <a:xfrm>
            <a:off x="3465551" y="1447800"/>
            <a:ext cx="2006062" cy="369332"/>
          </a:xfrm>
          <a:prstGeom prst="rect">
            <a:avLst/>
          </a:prstGeom>
          <a:noFill/>
        </p:spPr>
        <p:txBody>
          <a:bodyPr wrap="none" rtlCol="0">
            <a:spAutoFit/>
          </a:bodyPr>
          <a:lstStyle/>
          <a:p>
            <a:r>
              <a:rPr lang="en-US" b="1" dirty="0" smtClean="0"/>
              <a:t>1 </a:t>
            </a:r>
            <a:r>
              <a:rPr lang="en-US" b="1" dirty="0" err="1" smtClean="0"/>
              <a:t>Maf</a:t>
            </a:r>
            <a:r>
              <a:rPr lang="en-US" b="1" dirty="0" smtClean="0"/>
              <a:t>  = 1233 Mm</a:t>
            </a:r>
            <a:r>
              <a:rPr lang="en-US" b="1" baseline="30000" dirty="0" smtClean="0"/>
              <a:t>3</a:t>
            </a:r>
            <a:endParaRPr lang="en-US" b="1" baseline="30000" dirty="0"/>
          </a:p>
        </p:txBody>
      </p:sp>
      <p:sp>
        <p:nvSpPr>
          <p:cNvPr id="6" name="Left Arrow 5"/>
          <p:cNvSpPr/>
          <p:nvPr/>
        </p:nvSpPr>
        <p:spPr>
          <a:xfrm>
            <a:off x="1066800" y="3230881"/>
            <a:ext cx="489204"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1066800" y="3535681"/>
            <a:ext cx="489204"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7175" y="3440668"/>
            <a:ext cx="803425" cy="369332"/>
          </a:xfrm>
          <a:prstGeom prst="rect">
            <a:avLst/>
          </a:prstGeom>
          <a:noFill/>
        </p:spPr>
        <p:txBody>
          <a:bodyPr wrap="none" rtlCol="0">
            <a:spAutoFit/>
          </a:bodyPr>
          <a:lstStyle/>
          <a:p>
            <a:r>
              <a:rPr lang="en-US" b="1" dirty="0" smtClean="0"/>
              <a:t>1%/97</a:t>
            </a:r>
            <a:endParaRPr lang="en-US" b="1" dirty="0"/>
          </a:p>
        </p:txBody>
      </p:sp>
      <p:sp>
        <p:nvSpPr>
          <p:cNvPr id="10" name="TextBox 9"/>
          <p:cNvSpPr txBox="1"/>
          <p:nvPr/>
        </p:nvSpPr>
        <p:spPr>
          <a:xfrm>
            <a:off x="152400" y="3048000"/>
            <a:ext cx="864339" cy="369332"/>
          </a:xfrm>
          <a:prstGeom prst="rect">
            <a:avLst/>
          </a:prstGeom>
          <a:noFill/>
        </p:spPr>
        <p:txBody>
          <a:bodyPr wrap="none" rtlCol="0">
            <a:spAutoFit/>
          </a:bodyPr>
          <a:lstStyle/>
          <a:p>
            <a:r>
              <a:rPr lang="en-US" b="1" dirty="0" smtClean="0"/>
              <a:t>.2%/97</a:t>
            </a:r>
            <a:endParaRPr lang="en-US" b="1" dirty="0"/>
          </a:p>
        </p:txBody>
      </p:sp>
      <p:sp>
        <p:nvSpPr>
          <p:cNvPr id="12" name="Left Arrow 11"/>
          <p:cNvSpPr/>
          <p:nvPr/>
        </p:nvSpPr>
        <p:spPr>
          <a:xfrm flipV="1">
            <a:off x="8001000" y="2788919"/>
            <a:ext cx="489204" cy="106681"/>
          </a:xfrm>
          <a:prstGeom prst="left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458200" y="2667000"/>
            <a:ext cx="530915" cy="369332"/>
          </a:xfrm>
          <a:prstGeom prst="rect">
            <a:avLst/>
          </a:prstGeom>
          <a:noFill/>
        </p:spPr>
        <p:txBody>
          <a:bodyPr wrap="none" rtlCol="0">
            <a:spAutoFit/>
          </a:bodyPr>
          <a:lstStyle/>
          <a:p>
            <a:r>
              <a:rPr lang="en-US" b="1" dirty="0" smtClean="0"/>
              <a:t>.2%</a:t>
            </a:r>
            <a:endParaRPr lang="en-US" b="1" dirty="0"/>
          </a:p>
        </p:txBody>
      </p:sp>
      <p:sp>
        <p:nvSpPr>
          <p:cNvPr id="14" name="Left Arrow 13"/>
          <p:cNvSpPr/>
          <p:nvPr/>
        </p:nvSpPr>
        <p:spPr>
          <a:xfrm>
            <a:off x="8001000" y="3330180"/>
            <a:ext cx="489204" cy="45719"/>
          </a:xfrm>
          <a:prstGeom prst="left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524806" y="3200400"/>
            <a:ext cx="466794" cy="369332"/>
          </a:xfrm>
          <a:prstGeom prst="rect">
            <a:avLst/>
          </a:prstGeom>
          <a:noFill/>
        </p:spPr>
        <p:txBody>
          <a:bodyPr wrap="none" rtlCol="0">
            <a:spAutoFit/>
          </a:bodyPr>
          <a:lstStyle/>
          <a:p>
            <a:r>
              <a:rPr lang="en-US" b="1" dirty="0" smtClean="0"/>
              <a:t>1%</a:t>
            </a:r>
            <a:endParaRPr lang="en-US" b="1" dirty="0"/>
          </a:p>
        </p:txBody>
      </p:sp>
    </p:spTree>
    <p:extLst>
      <p:ext uri="{BB962C8B-B14F-4D97-AF65-F5344CB8AC3E}">
        <p14:creationId xmlns:p14="http://schemas.microsoft.com/office/powerpoint/2010/main" val="2410821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29196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cstate="print"/>
          <a:srcRect l="68375" t="41724" r="6223" b="25172"/>
          <a:stretch>
            <a:fillRect/>
          </a:stretch>
        </p:blipFill>
        <p:spPr bwMode="auto">
          <a:xfrm>
            <a:off x="6858000" y="3810000"/>
            <a:ext cx="1981200" cy="1981200"/>
          </a:xfrm>
          <a:prstGeom prst="rect">
            <a:avLst/>
          </a:prstGeom>
          <a:noFill/>
          <a:ln w="9525">
            <a:noFill/>
            <a:miter lim="800000"/>
            <a:headEnd/>
            <a:tailEnd/>
          </a:ln>
        </p:spPr>
      </p:pic>
    </p:spTree>
    <p:extLst>
      <p:ext uri="{BB962C8B-B14F-4D97-AF65-F5344CB8AC3E}">
        <p14:creationId xmlns:p14="http://schemas.microsoft.com/office/powerpoint/2010/main" val="940301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reenville27"/>
          <p:cNvPicPr>
            <a:picLocks noChangeAspect="1" noChangeArrowheads="1"/>
          </p:cNvPicPr>
          <p:nvPr/>
        </p:nvPicPr>
        <p:blipFill>
          <a:blip r:embed="rId3" cstate="print"/>
          <a:srcRect/>
          <a:stretch>
            <a:fillRect/>
          </a:stretch>
        </p:blipFill>
        <p:spPr bwMode="auto">
          <a:xfrm>
            <a:off x="4813300" y="838200"/>
            <a:ext cx="4330700" cy="2620963"/>
          </a:xfrm>
          <a:prstGeom prst="rect">
            <a:avLst/>
          </a:prstGeom>
          <a:noFill/>
          <a:ln w="9525">
            <a:noFill/>
            <a:miter lim="800000"/>
            <a:headEnd/>
            <a:tailEnd/>
          </a:ln>
        </p:spPr>
      </p:pic>
      <p:pic>
        <p:nvPicPr>
          <p:cNvPr id="36868" name="Picture 4" descr="greenville27"/>
          <p:cNvPicPr>
            <a:picLocks noChangeAspect="1" noChangeArrowheads="1"/>
          </p:cNvPicPr>
          <p:nvPr/>
        </p:nvPicPr>
        <p:blipFill>
          <a:blip r:embed="rId4" cstate="print"/>
          <a:srcRect/>
          <a:stretch>
            <a:fillRect/>
          </a:stretch>
        </p:blipFill>
        <p:spPr bwMode="auto">
          <a:xfrm>
            <a:off x="3924300" y="2990850"/>
            <a:ext cx="1295400" cy="876300"/>
          </a:xfrm>
          <a:prstGeom prst="rect">
            <a:avLst/>
          </a:prstGeom>
          <a:noFill/>
          <a:ln w="9525">
            <a:noFill/>
            <a:miter lim="800000"/>
            <a:headEnd/>
            <a:tailEnd/>
          </a:ln>
        </p:spPr>
      </p:pic>
      <p:pic>
        <p:nvPicPr>
          <p:cNvPr id="36869" name="Picture 5" descr="arkansas city '27 nws"/>
          <p:cNvPicPr>
            <a:picLocks noChangeAspect="1" noChangeArrowheads="1"/>
          </p:cNvPicPr>
          <p:nvPr/>
        </p:nvPicPr>
        <p:blipFill>
          <a:blip r:embed="rId5" cstate="print"/>
          <a:srcRect r="11267"/>
          <a:stretch>
            <a:fillRect/>
          </a:stretch>
        </p:blipFill>
        <p:spPr bwMode="auto">
          <a:xfrm>
            <a:off x="4343400" y="3352800"/>
            <a:ext cx="4800600" cy="3509963"/>
          </a:xfrm>
          <a:prstGeom prst="rect">
            <a:avLst/>
          </a:prstGeom>
          <a:noFill/>
          <a:ln w="9525">
            <a:noFill/>
            <a:miter lim="800000"/>
            <a:headEnd/>
            <a:tailEnd/>
          </a:ln>
        </p:spPr>
      </p:pic>
      <p:pic>
        <p:nvPicPr>
          <p:cNvPr id="36870" name="Picture 6" descr="Barry -zimmerman_map_1927flood"/>
          <p:cNvPicPr>
            <a:picLocks noChangeAspect="1" noChangeArrowheads="1"/>
          </p:cNvPicPr>
          <p:nvPr/>
        </p:nvPicPr>
        <p:blipFill>
          <a:blip r:embed="rId6" cstate="print"/>
          <a:srcRect/>
          <a:stretch>
            <a:fillRect/>
          </a:stretch>
        </p:blipFill>
        <p:spPr bwMode="auto">
          <a:xfrm>
            <a:off x="0" y="-85725"/>
            <a:ext cx="5243513" cy="6943725"/>
          </a:xfrm>
          <a:prstGeom prst="rect">
            <a:avLst/>
          </a:prstGeom>
          <a:noFill/>
          <a:ln w="9525">
            <a:noFill/>
            <a:miter lim="800000"/>
            <a:headEnd/>
            <a:tailEnd/>
          </a:ln>
        </p:spPr>
      </p:pic>
    </p:spTree>
    <p:extLst>
      <p:ext uri="{BB962C8B-B14F-4D97-AF65-F5344CB8AC3E}">
        <p14:creationId xmlns:p14="http://schemas.microsoft.com/office/powerpoint/2010/main" val="370795148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ullImage_project flood_"/>
          <p:cNvPicPr>
            <a:picLocks noChangeAspect="1" noChangeArrowheads="1"/>
          </p:cNvPicPr>
          <p:nvPr/>
        </p:nvPicPr>
        <p:blipFill>
          <a:blip r:embed="rId3" cstate="print"/>
          <a:srcRect/>
          <a:stretch>
            <a:fillRect/>
          </a:stretch>
        </p:blipFill>
        <p:spPr bwMode="auto">
          <a:xfrm>
            <a:off x="0" y="0"/>
            <a:ext cx="4286250" cy="6858000"/>
          </a:xfrm>
          <a:prstGeom prst="rect">
            <a:avLst/>
          </a:prstGeom>
          <a:noFill/>
          <a:ln w="9525">
            <a:noFill/>
            <a:miter lim="800000"/>
            <a:headEnd/>
            <a:tailEnd/>
          </a:ln>
        </p:spPr>
      </p:pic>
      <p:pic>
        <p:nvPicPr>
          <p:cNvPr id="37892" name="Picture 4" descr="SLIDE04"/>
          <p:cNvPicPr>
            <a:picLocks noChangeAspect="1" noChangeArrowheads="1"/>
          </p:cNvPicPr>
          <p:nvPr/>
        </p:nvPicPr>
        <p:blipFill>
          <a:blip r:embed="rId4" cstate="print"/>
          <a:srcRect/>
          <a:stretch>
            <a:fillRect/>
          </a:stretch>
        </p:blipFill>
        <p:spPr bwMode="auto">
          <a:xfrm>
            <a:off x="6505575" y="5108575"/>
            <a:ext cx="2638425" cy="1749425"/>
          </a:xfrm>
          <a:prstGeom prst="rect">
            <a:avLst/>
          </a:prstGeom>
          <a:noFill/>
          <a:ln w="9525">
            <a:noFill/>
            <a:miter lim="800000"/>
            <a:headEnd/>
            <a:tailEnd/>
          </a:ln>
        </p:spPr>
      </p:pic>
      <p:pic>
        <p:nvPicPr>
          <p:cNvPr id="37893" name="Picture 5" descr="DredgeJadwinL"/>
          <p:cNvPicPr>
            <a:picLocks noChangeAspect="1" noChangeArrowheads="1"/>
          </p:cNvPicPr>
          <p:nvPr/>
        </p:nvPicPr>
        <p:blipFill>
          <a:blip r:embed="rId5" cstate="print"/>
          <a:srcRect/>
          <a:stretch>
            <a:fillRect/>
          </a:stretch>
        </p:blipFill>
        <p:spPr bwMode="auto">
          <a:xfrm>
            <a:off x="6248400" y="3962400"/>
            <a:ext cx="2895600" cy="1911350"/>
          </a:xfrm>
          <a:prstGeom prst="rect">
            <a:avLst/>
          </a:prstGeom>
          <a:noFill/>
          <a:ln w="9525">
            <a:noFill/>
            <a:miter lim="800000"/>
            <a:headEnd/>
            <a:tailEnd/>
          </a:ln>
        </p:spPr>
      </p:pic>
      <p:pic>
        <p:nvPicPr>
          <p:cNvPr id="37895" name="Picture 7" descr="CAW5ETB0"/>
          <p:cNvPicPr>
            <a:picLocks noChangeAspect="1" noChangeArrowheads="1"/>
          </p:cNvPicPr>
          <p:nvPr/>
        </p:nvPicPr>
        <p:blipFill>
          <a:blip r:embed="rId6" cstate="print"/>
          <a:srcRect/>
          <a:stretch>
            <a:fillRect/>
          </a:stretch>
        </p:blipFill>
        <p:spPr bwMode="auto">
          <a:xfrm>
            <a:off x="3810000" y="2514600"/>
            <a:ext cx="2757488" cy="1870075"/>
          </a:xfrm>
          <a:prstGeom prst="rect">
            <a:avLst/>
          </a:prstGeom>
          <a:noFill/>
          <a:ln w="9525">
            <a:noFill/>
            <a:miter lim="800000"/>
            <a:headEnd/>
            <a:tailEnd/>
          </a:ln>
        </p:spPr>
      </p:pic>
      <p:sp>
        <p:nvSpPr>
          <p:cNvPr id="37896" name="Text Box 8"/>
          <p:cNvSpPr txBox="1">
            <a:spLocks noChangeArrowheads="1"/>
          </p:cNvSpPr>
          <p:nvPr/>
        </p:nvSpPr>
        <p:spPr bwMode="auto">
          <a:xfrm>
            <a:off x="4191000" y="0"/>
            <a:ext cx="4953000" cy="2850011"/>
          </a:xfrm>
          <a:prstGeom prst="rect">
            <a:avLst/>
          </a:prstGeom>
          <a:noFill/>
          <a:ln w="12700">
            <a:noFill/>
            <a:miter lim="800000"/>
            <a:headEnd/>
            <a:tailEnd/>
          </a:ln>
        </p:spPr>
        <p:txBody>
          <a:bodyPr wrap="square">
            <a:spAutoFit/>
          </a:bodyPr>
          <a:lstStyle/>
          <a:p>
            <a:pPr algn="ctr" eaLnBrk="0" hangingPunct="0">
              <a:spcBef>
                <a:spcPct val="10000"/>
              </a:spcBef>
            </a:pPr>
            <a:r>
              <a:rPr lang="en-US" sz="2800" b="1" dirty="0"/>
              <a:t>The </a:t>
            </a:r>
            <a:r>
              <a:rPr lang="en-US" sz="2800" b="1" dirty="0" smtClean="0"/>
              <a:t>12 Month Solution</a:t>
            </a:r>
            <a:r>
              <a:rPr lang="en-US" sz="2800" b="1" dirty="0"/>
              <a:t>: </a:t>
            </a:r>
            <a:endParaRPr lang="en-US" sz="2800" b="1" dirty="0" smtClean="0"/>
          </a:p>
          <a:p>
            <a:pPr algn="ctr" eaLnBrk="0" hangingPunct="0">
              <a:spcBef>
                <a:spcPct val="10000"/>
              </a:spcBef>
            </a:pPr>
            <a:r>
              <a:rPr lang="en-US" sz="2400" b="1" dirty="0" smtClean="0"/>
              <a:t>Federal Project - Levees, Floodways, Storage, River training, Dredging, Dikes, Dams</a:t>
            </a:r>
          </a:p>
          <a:p>
            <a:pPr algn="ctr" eaLnBrk="0" hangingPunct="0">
              <a:spcBef>
                <a:spcPct val="10000"/>
              </a:spcBef>
            </a:pPr>
            <a:r>
              <a:rPr lang="en-US" sz="2400" b="1" dirty="0" smtClean="0"/>
              <a:t>Navigation, Flood Control, Environment</a:t>
            </a:r>
          </a:p>
          <a:p>
            <a:pPr algn="ctr" eaLnBrk="0" hangingPunct="0">
              <a:spcBef>
                <a:spcPct val="10000"/>
              </a:spcBef>
            </a:pPr>
            <a:endParaRPr lang="en-US" sz="2400" b="1" dirty="0"/>
          </a:p>
        </p:txBody>
      </p:sp>
      <p:pic>
        <p:nvPicPr>
          <p:cNvPr id="37897" name="Picture 9" descr="DeGray"/>
          <p:cNvPicPr>
            <a:picLocks noChangeAspect="1" noChangeArrowheads="1"/>
          </p:cNvPicPr>
          <p:nvPr/>
        </p:nvPicPr>
        <p:blipFill>
          <a:blip r:embed="rId7" cstate="print"/>
          <a:srcRect t="27947" r="16745" b="27272"/>
          <a:stretch>
            <a:fillRect/>
          </a:stretch>
        </p:blipFill>
        <p:spPr bwMode="auto">
          <a:xfrm>
            <a:off x="6553200" y="2590800"/>
            <a:ext cx="2590800" cy="1600200"/>
          </a:xfrm>
          <a:prstGeom prst="rect">
            <a:avLst/>
          </a:prstGeom>
          <a:noFill/>
          <a:ln w="9525">
            <a:noFill/>
            <a:miter lim="800000"/>
            <a:headEnd/>
            <a:tailEnd/>
          </a:ln>
        </p:spPr>
      </p:pic>
      <p:pic>
        <p:nvPicPr>
          <p:cNvPr id="11" name="Picture 7"/>
          <p:cNvPicPr>
            <a:picLocks noGrp="1" noChangeAspect="1" noChangeArrowheads="1"/>
          </p:cNvPicPr>
          <p:nvPr>
            <p:ph idx="1"/>
          </p:nvPr>
        </p:nvPicPr>
        <p:blipFill>
          <a:blip r:embed="rId8" cstate="print"/>
          <a:stretch>
            <a:fillRect/>
          </a:stretch>
        </p:blipFill>
        <p:spPr bwMode="auto">
          <a:xfrm>
            <a:off x="2857500" y="2716025"/>
            <a:ext cx="3429000" cy="2294313"/>
          </a:xfrm>
          <a:prstGeom prst="rect">
            <a:avLst/>
          </a:prstGeom>
          <a:noFill/>
          <a:ln w="9525">
            <a:noFill/>
            <a:miter lim="800000"/>
            <a:headEnd/>
            <a:tailEnd/>
          </a:ln>
        </p:spPr>
      </p:pic>
    </p:spTree>
    <p:extLst>
      <p:ext uri="{BB962C8B-B14F-4D97-AF65-F5344CB8AC3E}">
        <p14:creationId xmlns:p14="http://schemas.microsoft.com/office/powerpoint/2010/main" val="193159977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Forecaster\JSA\USACE\Feb1938.jpg"/>
          <p:cNvPicPr>
            <a:picLocks noChangeAspect="1" noChangeArrowheads="1"/>
          </p:cNvPicPr>
          <p:nvPr/>
        </p:nvPicPr>
        <p:blipFill>
          <a:blip r:embed="rId2" cstate="print"/>
          <a:srcRect/>
          <a:stretch>
            <a:fillRect/>
          </a:stretch>
        </p:blipFill>
        <p:spPr bwMode="auto">
          <a:xfrm>
            <a:off x="2209800" y="3048000"/>
            <a:ext cx="4876800" cy="2514600"/>
          </a:xfrm>
          <a:prstGeom prst="rect">
            <a:avLst/>
          </a:prstGeom>
          <a:noFill/>
          <a:ln w="9525">
            <a:noFill/>
            <a:miter lim="800000"/>
            <a:headEnd/>
            <a:tailEnd/>
          </a:ln>
        </p:spPr>
      </p:pic>
      <p:pic>
        <p:nvPicPr>
          <p:cNvPr id="20485" name="Picture 5" descr="T:\Forecaster\JSA\USACE\Jan1937.jpg"/>
          <p:cNvPicPr>
            <a:picLocks noChangeAspect="1" noChangeArrowheads="1"/>
          </p:cNvPicPr>
          <p:nvPr/>
        </p:nvPicPr>
        <p:blipFill>
          <a:blip r:embed="rId3" cstate="print"/>
          <a:srcRect/>
          <a:stretch>
            <a:fillRect/>
          </a:stretch>
        </p:blipFill>
        <p:spPr bwMode="auto">
          <a:xfrm>
            <a:off x="0" y="304800"/>
            <a:ext cx="4267200" cy="2743200"/>
          </a:xfrm>
          <a:prstGeom prst="rect">
            <a:avLst/>
          </a:prstGeom>
          <a:noFill/>
          <a:ln w="9525">
            <a:noFill/>
            <a:miter lim="800000"/>
            <a:headEnd/>
            <a:tailEnd/>
          </a:ln>
        </p:spPr>
      </p:pic>
      <p:pic>
        <p:nvPicPr>
          <p:cNvPr id="20486" name="Picture 6" descr="T:\Forecaster\JSA\USACE\Jan1950.jpg"/>
          <p:cNvPicPr>
            <a:picLocks noChangeAspect="1" noChangeArrowheads="1"/>
          </p:cNvPicPr>
          <p:nvPr/>
        </p:nvPicPr>
        <p:blipFill>
          <a:blip r:embed="rId4" cstate="print"/>
          <a:srcRect/>
          <a:stretch>
            <a:fillRect/>
          </a:stretch>
        </p:blipFill>
        <p:spPr bwMode="auto">
          <a:xfrm>
            <a:off x="4267200" y="228600"/>
            <a:ext cx="4724400" cy="2819400"/>
          </a:xfrm>
          <a:prstGeom prst="rect">
            <a:avLst/>
          </a:prstGeom>
          <a:noFill/>
          <a:ln w="9525">
            <a:noFill/>
            <a:miter lim="800000"/>
            <a:headEnd/>
            <a:tailEnd/>
          </a:ln>
        </p:spPr>
      </p:pic>
      <p:sp>
        <p:nvSpPr>
          <p:cNvPr id="2" name="TextBox 1"/>
          <p:cNvSpPr txBox="1"/>
          <p:nvPr/>
        </p:nvSpPr>
        <p:spPr>
          <a:xfrm>
            <a:off x="1034115" y="5903893"/>
            <a:ext cx="6918304" cy="954107"/>
          </a:xfrm>
          <a:prstGeom prst="rect">
            <a:avLst/>
          </a:prstGeom>
          <a:noFill/>
        </p:spPr>
        <p:txBody>
          <a:bodyPr wrap="none" rtlCol="0">
            <a:spAutoFit/>
          </a:bodyPr>
          <a:lstStyle/>
          <a:p>
            <a:pPr algn="ctr"/>
            <a:r>
              <a:rPr lang="en-US" sz="2800" b="1" dirty="0" smtClean="0"/>
              <a:t>Three Storms  Generate Project Design Storm</a:t>
            </a:r>
          </a:p>
          <a:p>
            <a:pPr algn="ctr"/>
            <a:r>
              <a:rPr lang="en-US" sz="2800" b="1" dirty="0" smtClean="0"/>
              <a:t>(No Snow Melt Considered)</a:t>
            </a:r>
            <a:endParaRPr lang="en-US" sz="2800" b="1" dirty="0"/>
          </a:p>
        </p:txBody>
      </p:sp>
    </p:spTree>
    <p:extLst>
      <p:ext uri="{BB962C8B-B14F-4D97-AF65-F5344CB8AC3E}">
        <p14:creationId xmlns:p14="http://schemas.microsoft.com/office/powerpoint/2010/main" val="24310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500" fill="hold"/>
                                        <p:tgtEl>
                                          <p:spTgt spid="20485"/>
                                        </p:tgtEl>
                                        <p:attrNameLst>
                                          <p:attrName>ppt_w</p:attrName>
                                        </p:attrNameLst>
                                      </p:cBhvr>
                                      <p:tavLst>
                                        <p:tav tm="0">
                                          <p:val>
                                            <p:fltVal val="0"/>
                                          </p:val>
                                        </p:tav>
                                        <p:tav tm="100000">
                                          <p:val>
                                            <p:strVal val="#ppt_w"/>
                                          </p:val>
                                        </p:tav>
                                      </p:tavLst>
                                    </p:anim>
                                    <p:anim calcmode="lin" valueType="num">
                                      <p:cBhvr>
                                        <p:cTn id="8" dur="500" fill="hold"/>
                                        <p:tgtEl>
                                          <p:spTgt spid="2048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0486"/>
                                        </p:tgtEl>
                                        <p:attrNameLst>
                                          <p:attrName>style.visibility</p:attrName>
                                        </p:attrNameLst>
                                      </p:cBhvr>
                                      <p:to>
                                        <p:strVal val="visible"/>
                                      </p:to>
                                    </p:set>
                                    <p:anim calcmode="lin" valueType="num">
                                      <p:cBhvr>
                                        <p:cTn id="12" dur="500" fill="hold"/>
                                        <p:tgtEl>
                                          <p:spTgt spid="20486"/>
                                        </p:tgtEl>
                                        <p:attrNameLst>
                                          <p:attrName>ppt_w</p:attrName>
                                        </p:attrNameLst>
                                      </p:cBhvr>
                                      <p:tavLst>
                                        <p:tav tm="0">
                                          <p:val>
                                            <p:fltVal val="0"/>
                                          </p:val>
                                        </p:tav>
                                        <p:tav tm="100000">
                                          <p:val>
                                            <p:strVal val="#ppt_w"/>
                                          </p:val>
                                        </p:tav>
                                      </p:tavLst>
                                    </p:anim>
                                    <p:anim calcmode="lin" valueType="num">
                                      <p:cBhvr>
                                        <p:cTn id="13" dur="500" fill="hold"/>
                                        <p:tgtEl>
                                          <p:spTgt spid="2048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0484"/>
                                        </p:tgtEl>
                                        <p:attrNameLst>
                                          <p:attrName>style.visibility</p:attrName>
                                        </p:attrNameLst>
                                      </p:cBhvr>
                                      <p:to>
                                        <p:strVal val="visible"/>
                                      </p:to>
                                    </p:set>
                                    <p:anim calcmode="lin" valueType="num">
                                      <p:cBhvr>
                                        <p:cTn id="17" dur="500" fill="hold"/>
                                        <p:tgtEl>
                                          <p:spTgt spid="20484"/>
                                        </p:tgtEl>
                                        <p:attrNameLst>
                                          <p:attrName>ppt_w</p:attrName>
                                        </p:attrNameLst>
                                      </p:cBhvr>
                                      <p:tavLst>
                                        <p:tav tm="0">
                                          <p:val>
                                            <p:fltVal val="0"/>
                                          </p:val>
                                        </p:tav>
                                        <p:tav tm="100000">
                                          <p:val>
                                            <p:strVal val="#ppt_w"/>
                                          </p:val>
                                        </p:tav>
                                      </p:tavLst>
                                    </p:anim>
                                    <p:anim calcmode="lin" valueType="num">
                                      <p:cBhvr>
                                        <p:cTn id="18" dur="5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Things That Lead to Ethical Engineering</a:t>
            </a:r>
            <a:endParaRPr lang="en-US" sz="3200" b="1" dirty="0"/>
          </a:p>
        </p:txBody>
      </p:sp>
      <p:sp>
        <p:nvSpPr>
          <p:cNvPr id="3" name="Content Placeholder 2"/>
          <p:cNvSpPr>
            <a:spLocks noGrp="1"/>
          </p:cNvSpPr>
          <p:nvPr>
            <p:ph idx="1"/>
          </p:nvPr>
        </p:nvSpPr>
        <p:spPr/>
        <p:txBody>
          <a:bodyPr/>
          <a:lstStyle/>
          <a:p>
            <a:r>
              <a:rPr lang="en-US" dirty="0" smtClean="0"/>
              <a:t>Licensing</a:t>
            </a:r>
          </a:p>
          <a:p>
            <a:r>
              <a:rPr lang="en-US" dirty="0" smtClean="0"/>
              <a:t>Design Standards</a:t>
            </a:r>
          </a:p>
          <a:p>
            <a:r>
              <a:rPr lang="en-US" dirty="0" smtClean="0"/>
              <a:t>Best Practice</a:t>
            </a:r>
          </a:p>
          <a:p>
            <a:r>
              <a:rPr lang="en-US" dirty="0" smtClean="0"/>
              <a:t>Review</a:t>
            </a:r>
          </a:p>
          <a:p>
            <a:r>
              <a:rPr lang="en-US" dirty="0" smtClean="0"/>
              <a:t>Inspection</a:t>
            </a:r>
          </a:p>
          <a:p>
            <a:r>
              <a:rPr lang="en-US" dirty="0" smtClean="0"/>
              <a:t>Monitoring</a:t>
            </a:r>
          </a:p>
          <a:p>
            <a:r>
              <a:rPr lang="en-US" dirty="0" smtClean="0"/>
              <a:t>Values</a:t>
            </a:r>
          </a:p>
          <a:p>
            <a:endParaRPr lang="en-US" dirty="0" smtClean="0"/>
          </a:p>
          <a:p>
            <a:endParaRPr lang="en-US" dirty="0"/>
          </a:p>
        </p:txBody>
      </p:sp>
    </p:spTree>
    <p:extLst>
      <p:ext uri="{BB962C8B-B14F-4D97-AF65-F5344CB8AC3E}">
        <p14:creationId xmlns:p14="http://schemas.microsoft.com/office/powerpoint/2010/main" val="2692634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1066800"/>
            <a:ext cx="2819400" cy="1981200"/>
          </a:xfrm>
        </p:spPr>
        <p:txBody>
          <a:bodyPr>
            <a:normAutofit fontScale="90000"/>
          </a:bodyPr>
          <a:lstStyle/>
          <a:p>
            <a:r>
              <a:rPr lang="en-US" b="1" dirty="0" smtClean="0"/>
              <a:t>Project</a:t>
            </a:r>
            <a:br>
              <a:rPr lang="en-US" b="1" dirty="0" smtClean="0"/>
            </a:br>
            <a:r>
              <a:rPr lang="en-US" b="1" dirty="0" smtClean="0"/>
              <a:t> Design</a:t>
            </a:r>
            <a:br>
              <a:rPr lang="en-US" b="1" dirty="0" smtClean="0"/>
            </a:br>
            <a:r>
              <a:rPr lang="en-US" b="1" dirty="0" smtClean="0"/>
              <a:t> Flood</a:t>
            </a:r>
            <a:br>
              <a:rPr lang="en-US" b="1" dirty="0" smtClean="0"/>
            </a:br>
            <a:endParaRPr lang="en-US"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28575"/>
            <a:ext cx="5362575"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Opening the floodgates: The Army Corps of Engineers opens one of the 28ft gates on the Morganza spillway, beginning an emergency measure that will inundate 18,000 acres of land"/>
          <p:cNvPicPr/>
          <p:nvPr/>
        </p:nvPicPr>
        <p:blipFill>
          <a:blip r:embed="rId3" cstate="print"/>
          <a:stretch>
            <a:fillRect/>
          </a:stretch>
        </p:blipFill>
        <p:spPr bwMode="auto">
          <a:xfrm>
            <a:off x="457200" y="4038600"/>
            <a:ext cx="2490952" cy="1600200"/>
          </a:xfrm>
          <a:prstGeom prst="rect">
            <a:avLst/>
          </a:prstGeom>
          <a:noFill/>
          <a:ln w="9525">
            <a:noFill/>
            <a:miter lim="800000"/>
            <a:headEnd/>
            <a:tailEnd/>
          </a:ln>
        </p:spPr>
      </p:pic>
      <p:sp>
        <p:nvSpPr>
          <p:cNvPr id="3" name="TextBox 2"/>
          <p:cNvSpPr txBox="1"/>
          <p:nvPr/>
        </p:nvSpPr>
        <p:spPr>
          <a:xfrm>
            <a:off x="669637" y="4102820"/>
            <a:ext cx="2066078" cy="369332"/>
          </a:xfrm>
          <a:prstGeom prst="rect">
            <a:avLst/>
          </a:prstGeom>
          <a:noFill/>
        </p:spPr>
        <p:txBody>
          <a:bodyPr wrap="none" rtlCol="0">
            <a:spAutoFit/>
          </a:bodyPr>
          <a:lstStyle/>
          <a:p>
            <a:r>
              <a:rPr lang="en-US" dirty="0" err="1" smtClean="0"/>
              <a:t>Morganza</a:t>
            </a:r>
            <a:r>
              <a:rPr lang="en-US" dirty="0" smtClean="0"/>
              <a:t> Floodway</a:t>
            </a:r>
            <a:endParaRPr lang="en-US" dirty="0"/>
          </a:p>
        </p:txBody>
      </p:sp>
    </p:spTree>
    <p:extLst>
      <p:ext uri="{BB962C8B-B14F-4D97-AF65-F5344CB8AC3E}">
        <p14:creationId xmlns:p14="http://schemas.microsoft.com/office/powerpoint/2010/main" val="7741930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loodways new"/>
          <p:cNvPicPr>
            <a:picLocks noChangeAspect="1" noChangeArrowheads="1"/>
          </p:cNvPicPr>
          <p:nvPr/>
        </p:nvPicPr>
        <p:blipFill>
          <a:blip r:embed="rId3" cstate="print"/>
          <a:srcRect/>
          <a:stretch>
            <a:fillRect/>
          </a:stretch>
        </p:blipFill>
        <p:spPr bwMode="auto">
          <a:xfrm>
            <a:off x="110199" y="1"/>
            <a:ext cx="5359302" cy="6898214"/>
          </a:xfrm>
          <a:prstGeom prst="rect">
            <a:avLst/>
          </a:prstGeom>
          <a:noFill/>
          <a:ln w="9525" algn="in">
            <a:noFill/>
            <a:miter lim="800000"/>
            <a:headEnd/>
            <a:tailEnd/>
          </a:ln>
          <a:effectLst/>
        </p:spPr>
      </p:pic>
      <p:sp>
        <p:nvSpPr>
          <p:cNvPr id="3" name="TextBox 2"/>
          <p:cNvSpPr txBox="1"/>
          <p:nvPr/>
        </p:nvSpPr>
        <p:spPr>
          <a:xfrm>
            <a:off x="5698100" y="719078"/>
            <a:ext cx="3369700" cy="3416320"/>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System:  Reservoirs,</a:t>
            </a:r>
          </a:p>
          <a:p>
            <a:r>
              <a:rPr lang="en-US" sz="3600" b="1" dirty="0" smtClean="0">
                <a:effectLst>
                  <a:outerShdw blurRad="38100" dist="38100" dir="2700000" algn="tl">
                    <a:srgbClr val="000000">
                      <a:alpha val="43137"/>
                    </a:srgbClr>
                  </a:outerShdw>
                </a:effectLst>
              </a:rPr>
              <a:t>Levees, Floodways</a:t>
            </a:r>
          </a:p>
          <a:p>
            <a:r>
              <a:rPr lang="en-US" sz="3600" b="1" dirty="0" smtClean="0">
                <a:effectLst>
                  <a:outerShdw blurRad="38100" dist="38100" dir="2700000" algn="tl">
                    <a:srgbClr val="000000">
                      <a:alpha val="43137"/>
                    </a:srgbClr>
                  </a:outerShdw>
                </a:effectLst>
              </a:rPr>
              <a:t> and Backwater Areas</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0284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Text Box 2"/>
          <p:cNvSpPr txBox="1">
            <a:spLocks noChangeArrowheads="1"/>
          </p:cNvSpPr>
          <p:nvPr/>
        </p:nvSpPr>
        <p:spPr bwMode="auto">
          <a:xfrm>
            <a:off x="4648200" y="1"/>
            <a:ext cx="4495800" cy="830997"/>
          </a:xfrm>
          <a:prstGeom prst="rect">
            <a:avLst/>
          </a:prstGeom>
          <a:noFill/>
          <a:ln w="9525">
            <a:noFill/>
            <a:miter lim="800000"/>
            <a:headEnd/>
            <a:tailEnd/>
          </a:ln>
          <a:effectLst/>
        </p:spPr>
        <p:txBody>
          <a:bodyPr wrap="square">
            <a:spAutoFit/>
          </a:bodyPr>
          <a:lstStyle/>
          <a:p>
            <a:pPr algn="ctr" eaLnBrk="1" hangingPunct="1"/>
            <a:r>
              <a:rPr lang="en-US" sz="2000" b="1" dirty="0" smtClean="0">
                <a:solidFill>
                  <a:srgbClr val="FF0000"/>
                </a:solidFill>
              </a:rPr>
              <a:t>  </a:t>
            </a:r>
            <a:r>
              <a:rPr lang="en-US" sz="2400" b="1" dirty="0" smtClean="0"/>
              <a:t>Observed Apr 19-May 4 2011</a:t>
            </a:r>
          </a:p>
          <a:p>
            <a:pPr algn="ctr" eaLnBrk="1" hangingPunct="1"/>
            <a:r>
              <a:rPr lang="en-US" sz="2400" b="1" dirty="0" smtClean="0"/>
              <a:t>Precipitation</a:t>
            </a:r>
            <a:endParaRPr lang="en-US" sz="2400" b="1" dirty="0"/>
          </a:p>
        </p:txBody>
      </p:sp>
      <p:sp>
        <p:nvSpPr>
          <p:cNvPr id="5" name="Rectangle 2"/>
          <p:cNvSpPr txBox="1">
            <a:spLocks noChangeArrowheads="1"/>
          </p:cNvSpPr>
          <p:nvPr/>
        </p:nvSpPr>
        <p:spPr>
          <a:xfrm>
            <a:off x="76200" y="152400"/>
            <a:ext cx="44958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effectLst/>
                <a:uLnTx/>
                <a:uFillTx/>
                <a:latin typeface="Arial" pitchFamily="34" charset="0"/>
                <a:ea typeface="+mj-ea"/>
                <a:cs typeface="Arial" pitchFamily="34" charset="0"/>
              </a:rPr>
              <a:t>Total PDF Precipitation</a:t>
            </a:r>
            <a:endParaRPr kumimoji="0" lang="en-US" sz="2400" b="1" i="0" u="none" strike="noStrike" kern="0" cap="none" spc="0" normalizeH="0" baseline="0" noProof="0" dirty="0">
              <a:ln>
                <a:noFill/>
              </a:ln>
              <a:effectLst/>
              <a:uLnTx/>
              <a:uFillTx/>
              <a:latin typeface="Arial" pitchFamily="34" charset="0"/>
              <a:ea typeface="+mj-ea"/>
              <a:cs typeface="Arial" pitchFamily="34" charset="0"/>
            </a:endParaRPr>
          </a:p>
        </p:txBody>
      </p:sp>
      <p:sp>
        <p:nvSpPr>
          <p:cNvPr id="8" name="Rectangle 3"/>
          <p:cNvSpPr>
            <a:spLocks noChangeArrowheads="1"/>
          </p:cNvSpPr>
          <p:nvPr/>
        </p:nvSpPr>
        <p:spPr bwMode="auto">
          <a:xfrm>
            <a:off x="152400" y="4800600"/>
            <a:ext cx="8839200" cy="1077218"/>
          </a:xfrm>
          <a:prstGeom prst="rect">
            <a:avLst/>
          </a:prstGeom>
          <a:solidFill>
            <a:srgbClr val="FFFFCC"/>
          </a:solidFill>
          <a:ln w="9525">
            <a:noFill/>
            <a:miter lim="800000"/>
            <a:headEnd/>
            <a:tailEnd/>
          </a:ln>
        </p:spPr>
        <p:txBody>
          <a:bodyPr wrap="square">
            <a:spAutoFit/>
          </a:bodyPr>
          <a:lstStyle/>
          <a:p>
            <a:pPr marL="0" lvl="1">
              <a:defRPr/>
            </a:pPr>
            <a:r>
              <a:rPr lang="en-US" sz="1600" b="1" dirty="0" smtClean="0">
                <a:cs typeface="Arial" charset="0"/>
              </a:rPr>
              <a:t>              </a:t>
            </a:r>
          </a:p>
          <a:p>
            <a:pPr marL="0" lvl="1">
              <a:defRPr/>
            </a:pPr>
            <a:r>
              <a:rPr lang="en-US" sz="1600" b="1" dirty="0">
                <a:cs typeface="Arial" charset="0"/>
              </a:rPr>
              <a:t> </a:t>
            </a:r>
            <a:r>
              <a:rPr lang="en-US" sz="1600" b="1" dirty="0" smtClean="0">
                <a:cs typeface="Arial" charset="0"/>
              </a:rPr>
              <a:t>         PDF occurred in 3 weather  events.</a:t>
            </a:r>
          </a:p>
          <a:p>
            <a:pPr marL="457200" lvl="2">
              <a:defRPr/>
            </a:pPr>
            <a:r>
              <a:rPr lang="en-US" sz="1600" b="1" dirty="0" smtClean="0">
                <a:cs typeface="Arial" charset="0"/>
              </a:rPr>
              <a:t>The 2011 event occurred during 2 rainfall events 4/19-4/28 and 5/1-5/4 plus snowmelt</a:t>
            </a:r>
            <a:endParaRPr lang="en-US" sz="1600" b="1" dirty="0">
              <a:cs typeface="Arial" charset="0"/>
            </a:endParaRPr>
          </a:p>
          <a:p>
            <a:pPr marL="457200" lvl="2">
              <a:defRPr/>
            </a:pPr>
            <a:r>
              <a:rPr lang="en-US" sz="1600" b="1" dirty="0" smtClean="0">
                <a:cs typeface="Arial" charset="0"/>
              </a:rPr>
              <a:t>Stages at Cairo were elevated (+10ft or 127% of normal) at the onset of the 2011 rainfall event </a:t>
            </a:r>
          </a:p>
        </p:txBody>
      </p:sp>
      <p:pic>
        <p:nvPicPr>
          <p:cNvPr id="9" name="Content Placeholder 6" descr="Apr19-may4.jpg"/>
          <p:cNvPicPr>
            <a:picLocks noChangeAspect="1"/>
          </p:cNvPicPr>
          <p:nvPr/>
        </p:nvPicPr>
        <p:blipFill>
          <a:blip r:embed="rId3" cstate="print"/>
          <a:srcRect/>
          <a:stretch>
            <a:fillRect/>
          </a:stretch>
        </p:blipFill>
        <p:spPr>
          <a:xfrm>
            <a:off x="4800600" y="762000"/>
            <a:ext cx="4102523" cy="3505200"/>
          </a:xfrm>
          <a:prstGeom prst="rect">
            <a:avLst/>
          </a:prstGeom>
        </p:spPr>
      </p:pic>
      <p:pic>
        <p:nvPicPr>
          <p:cNvPr id="10" name="Content Placeholder 6" descr="RT_Hypo58A.jpg"/>
          <p:cNvPicPr>
            <a:picLocks noChangeAspect="1"/>
          </p:cNvPicPr>
          <p:nvPr/>
        </p:nvPicPr>
        <p:blipFill>
          <a:blip r:embed="rId4" cstate="print"/>
          <a:srcRect/>
          <a:stretch>
            <a:fillRect/>
          </a:stretch>
        </p:blipFill>
        <p:spPr bwMode="auto">
          <a:xfrm>
            <a:off x="0" y="762000"/>
            <a:ext cx="4800600" cy="3505200"/>
          </a:xfrm>
          <a:prstGeom prst="rect">
            <a:avLst/>
          </a:prstGeom>
          <a:noFill/>
          <a:ln w="9525">
            <a:noFill/>
            <a:miter lim="800000"/>
            <a:headEnd/>
            <a:tailEnd/>
          </a:ln>
        </p:spPr>
      </p:pic>
      <p:sp>
        <p:nvSpPr>
          <p:cNvPr id="2" name="TextBox 1"/>
          <p:cNvSpPr txBox="1"/>
          <p:nvPr/>
        </p:nvSpPr>
        <p:spPr>
          <a:xfrm>
            <a:off x="5486400" y="4343400"/>
            <a:ext cx="2944460" cy="830997"/>
          </a:xfrm>
          <a:prstGeom prst="rect">
            <a:avLst/>
          </a:prstGeom>
          <a:noFill/>
          <a:ln>
            <a:solidFill>
              <a:schemeClr val="tx1"/>
            </a:solidFill>
          </a:ln>
        </p:spPr>
        <p:txBody>
          <a:bodyPr wrap="none" rtlCol="0">
            <a:spAutoFit/>
          </a:bodyPr>
          <a:lstStyle/>
          <a:p>
            <a:r>
              <a:rPr lang="en-US" sz="2400" b="1" dirty="0" smtClean="0"/>
              <a:t>69 % of PDF Rainfall</a:t>
            </a:r>
          </a:p>
          <a:p>
            <a:r>
              <a:rPr lang="en-US" sz="2400" b="1" dirty="0" smtClean="0"/>
              <a:t>Plus major snow melt</a:t>
            </a:r>
            <a:endParaRPr lang="en-US" sz="2400" b="1" dirty="0"/>
          </a:p>
        </p:txBody>
      </p:sp>
    </p:spTree>
    <p:extLst>
      <p:ext uri="{BB962C8B-B14F-4D97-AF65-F5344CB8AC3E}">
        <p14:creationId xmlns:p14="http://schemas.microsoft.com/office/powerpoint/2010/main" val="311517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print"/>
          <a:srcRect/>
          <a:stretch>
            <a:fillRect/>
          </a:stretch>
        </p:blipFill>
        <p:spPr bwMode="auto">
          <a:xfrm>
            <a:off x="1664973" y="76200"/>
            <a:ext cx="6266793" cy="6858000"/>
          </a:xfrm>
          <a:prstGeom prst="rect">
            <a:avLst/>
          </a:prstGeom>
          <a:noFill/>
          <a:ln w="9525">
            <a:noFill/>
            <a:miter lim="800000"/>
            <a:headEnd/>
            <a:tailEnd/>
          </a:ln>
        </p:spPr>
      </p:pic>
      <p:sp>
        <p:nvSpPr>
          <p:cNvPr id="3" name="TextBox 2"/>
          <p:cNvSpPr txBox="1"/>
          <p:nvPr/>
        </p:nvSpPr>
        <p:spPr>
          <a:xfrm>
            <a:off x="5715000" y="2438400"/>
            <a:ext cx="1676400" cy="381000"/>
          </a:xfrm>
          <a:prstGeom prst="rect">
            <a:avLst/>
          </a:prstGeom>
          <a:noFill/>
        </p:spPr>
        <p:txBody>
          <a:bodyPr wrap="square" rtlCol="0">
            <a:spAutoFit/>
          </a:bodyPr>
          <a:lstStyle/>
          <a:p>
            <a:r>
              <a:rPr lang="en-US" b="1" dirty="0" smtClean="0"/>
              <a:t>(68,000 km</a:t>
            </a:r>
            <a:r>
              <a:rPr lang="en-US" b="1" baseline="30000" dirty="0" smtClean="0"/>
              <a:t>2</a:t>
            </a:r>
            <a:r>
              <a:rPr lang="en-US" b="1" dirty="0" smtClean="0"/>
              <a:t>)</a:t>
            </a:r>
            <a:endParaRPr lang="en-US" b="1" baseline="30000" dirty="0"/>
          </a:p>
        </p:txBody>
      </p:sp>
      <p:sp>
        <p:nvSpPr>
          <p:cNvPr id="4" name="TextBox 3"/>
          <p:cNvSpPr txBox="1"/>
          <p:nvPr/>
        </p:nvSpPr>
        <p:spPr>
          <a:xfrm>
            <a:off x="5638800" y="3200400"/>
            <a:ext cx="1676400" cy="381000"/>
          </a:xfrm>
          <a:prstGeom prst="rect">
            <a:avLst/>
          </a:prstGeom>
          <a:noFill/>
        </p:spPr>
        <p:txBody>
          <a:bodyPr wrap="square" rtlCol="0">
            <a:spAutoFit/>
          </a:bodyPr>
          <a:lstStyle/>
          <a:p>
            <a:r>
              <a:rPr lang="en-US" b="1" dirty="0" smtClean="0"/>
              <a:t>(26,300 km</a:t>
            </a:r>
            <a:r>
              <a:rPr lang="en-US" b="1" baseline="30000" dirty="0" smtClean="0"/>
              <a:t>2</a:t>
            </a:r>
            <a:r>
              <a:rPr lang="en-US" b="1" dirty="0" smtClean="0"/>
              <a:t>)</a:t>
            </a:r>
            <a:endParaRPr lang="en-US" b="1" baseline="30000" dirty="0"/>
          </a:p>
        </p:txBody>
      </p:sp>
      <p:sp>
        <p:nvSpPr>
          <p:cNvPr id="5" name="TextBox 4"/>
          <p:cNvSpPr txBox="1"/>
          <p:nvPr/>
        </p:nvSpPr>
        <p:spPr>
          <a:xfrm>
            <a:off x="5791200" y="4191000"/>
            <a:ext cx="1676400" cy="381000"/>
          </a:xfrm>
          <a:prstGeom prst="rect">
            <a:avLst/>
          </a:prstGeom>
          <a:noFill/>
        </p:spPr>
        <p:txBody>
          <a:bodyPr wrap="square" rtlCol="0">
            <a:spAutoFit/>
          </a:bodyPr>
          <a:lstStyle/>
          <a:p>
            <a:r>
              <a:rPr lang="en-US" b="1" dirty="0" smtClean="0"/>
              <a:t>(40,500 km</a:t>
            </a:r>
            <a:r>
              <a:rPr lang="en-US" b="1" baseline="30000" dirty="0" smtClean="0"/>
              <a:t>2</a:t>
            </a:r>
            <a:r>
              <a:rPr lang="en-US" b="1" dirty="0" smtClean="0"/>
              <a:t>)</a:t>
            </a:r>
            <a:endParaRPr lang="en-US" b="1" baseline="30000" dirty="0"/>
          </a:p>
        </p:txBody>
      </p:sp>
      <p:sp>
        <p:nvSpPr>
          <p:cNvPr id="6" name="TextBox 5"/>
          <p:cNvSpPr txBox="1"/>
          <p:nvPr/>
        </p:nvSpPr>
        <p:spPr>
          <a:xfrm>
            <a:off x="685799" y="2677180"/>
            <a:ext cx="2590801" cy="461665"/>
          </a:xfrm>
          <a:prstGeom prst="rect">
            <a:avLst/>
          </a:prstGeom>
          <a:noFill/>
          <a:ln>
            <a:solidFill>
              <a:schemeClr val="tx1"/>
            </a:solidFill>
          </a:ln>
        </p:spPr>
        <p:txBody>
          <a:bodyPr wrap="square" rtlCol="0">
            <a:spAutoFit/>
          </a:bodyPr>
          <a:lstStyle/>
          <a:p>
            <a:r>
              <a:rPr lang="en-US" sz="2400" b="1" dirty="0" smtClean="0"/>
              <a:t>80 % PDF Flow</a:t>
            </a:r>
            <a:endParaRPr lang="en-US" sz="2400" b="1" dirty="0"/>
          </a:p>
        </p:txBody>
      </p:sp>
      <p:sp>
        <p:nvSpPr>
          <p:cNvPr id="7" name="TextBox 6"/>
          <p:cNvSpPr txBox="1"/>
          <p:nvPr/>
        </p:nvSpPr>
        <p:spPr>
          <a:xfrm>
            <a:off x="655064" y="3436203"/>
            <a:ext cx="2088136" cy="830997"/>
          </a:xfrm>
          <a:prstGeom prst="rect">
            <a:avLst/>
          </a:prstGeom>
          <a:noFill/>
          <a:ln>
            <a:solidFill>
              <a:schemeClr val="tx1"/>
            </a:solidFill>
          </a:ln>
        </p:spPr>
        <p:txBody>
          <a:bodyPr wrap="none" rtlCol="0">
            <a:spAutoFit/>
          </a:bodyPr>
          <a:lstStyle/>
          <a:p>
            <a:r>
              <a:rPr lang="en-US" sz="2400" b="1" dirty="0" smtClean="0"/>
              <a:t>55 % Floodway</a:t>
            </a:r>
          </a:p>
          <a:p>
            <a:r>
              <a:rPr lang="en-US" sz="2400" b="1" dirty="0" smtClean="0"/>
              <a:t> Capacity Used</a:t>
            </a:r>
            <a:endParaRPr lang="en-US" sz="2400" b="1" dirty="0"/>
          </a:p>
        </p:txBody>
      </p:sp>
      <p:sp>
        <p:nvSpPr>
          <p:cNvPr id="8" name="TextBox 7"/>
          <p:cNvSpPr txBox="1"/>
          <p:nvPr/>
        </p:nvSpPr>
        <p:spPr>
          <a:xfrm>
            <a:off x="625997" y="4579203"/>
            <a:ext cx="2202462" cy="830997"/>
          </a:xfrm>
          <a:prstGeom prst="rect">
            <a:avLst/>
          </a:prstGeom>
          <a:noFill/>
          <a:ln>
            <a:solidFill>
              <a:schemeClr val="tx1"/>
            </a:solidFill>
          </a:ln>
        </p:spPr>
        <p:txBody>
          <a:bodyPr wrap="none" rtlCol="0">
            <a:spAutoFit/>
          </a:bodyPr>
          <a:lstStyle/>
          <a:p>
            <a:r>
              <a:rPr lang="en-US" sz="2400" b="1" dirty="0" smtClean="0"/>
              <a:t>20 % Backwater</a:t>
            </a:r>
          </a:p>
          <a:p>
            <a:r>
              <a:rPr lang="en-US" sz="2400" b="1" dirty="0" smtClean="0"/>
              <a:t> Storage Used</a:t>
            </a:r>
            <a:endParaRPr lang="en-US" sz="2400" b="1" dirty="0"/>
          </a:p>
        </p:txBody>
      </p:sp>
      <p:sp>
        <p:nvSpPr>
          <p:cNvPr id="2" name="TextBox 1"/>
          <p:cNvSpPr txBox="1"/>
          <p:nvPr/>
        </p:nvSpPr>
        <p:spPr>
          <a:xfrm>
            <a:off x="655064" y="1103329"/>
            <a:ext cx="1874167" cy="1200329"/>
          </a:xfrm>
          <a:prstGeom prst="rect">
            <a:avLst/>
          </a:prstGeom>
          <a:noFill/>
          <a:ln w="28575">
            <a:solidFill>
              <a:schemeClr val="tx1"/>
            </a:solidFill>
          </a:ln>
        </p:spPr>
        <p:txBody>
          <a:bodyPr wrap="none" rtlCol="0">
            <a:spAutoFit/>
          </a:bodyPr>
          <a:lstStyle/>
          <a:p>
            <a:r>
              <a:rPr lang="en-US" sz="2400" b="1" dirty="0" smtClean="0"/>
              <a:t>Historic High </a:t>
            </a:r>
          </a:p>
          <a:p>
            <a:r>
              <a:rPr lang="en-US" sz="2400" b="1" dirty="0" smtClean="0"/>
              <a:t>Discharges </a:t>
            </a:r>
          </a:p>
          <a:p>
            <a:r>
              <a:rPr lang="en-US" sz="2400" b="1" dirty="0" smtClean="0"/>
              <a:t>above NOLA</a:t>
            </a:r>
            <a:endParaRPr lang="en-US" sz="2400" b="1" dirty="0"/>
          </a:p>
        </p:txBody>
      </p:sp>
    </p:spTree>
    <p:extLst>
      <p:ext uri="{BB962C8B-B14F-4D97-AF65-F5344CB8AC3E}">
        <p14:creationId xmlns:p14="http://schemas.microsoft.com/office/powerpoint/2010/main" val="36879032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avn0-lal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762000" y="228600"/>
            <a:ext cx="46720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400" b="1">
                <a:solidFill>
                  <a:srgbClr val="FF0000"/>
                </a:solidFill>
              </a:rPr>
              <a:t>Hurricane Sandy</a:t>
            </a:r>
          </a:p>
        </p:txBody>
      </p:sp>
      <p:sp>
        <p:nvSpPr>
          <p:cNvPr id="2052" name="TextBox 3"/>
          <p:cNvSpPr txBox="1">
            <a:spLocks noChangeArrowheads="1"/>
          </p:cNvSpPr>
          <p:nvPr/>
        </p:nvSpPr>
        <p:spPr bwMode="auto">
          <a:xfrm>
            <a:off x="4038600" y="25146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X</a:t>
            </a:r>
          </a:p>
        </p:txBody>
      </p:sp>
    </p:spTree>
    <p:extLst>
      <p:ext uri="{BB962C8B-B14F-4D97-AF65-F5344CB8AC3E}">
        <p14:creationId xmlns:p14="http://schemas.microsoft.com/office/powerpoint/2010/main" val="4821813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Link\Pictures\IMG_0250.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415" y="381000"/>
            <a:ext cx="9029699"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834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climatecentral.org/images/uploads/news/1_24_13_news_andrew_sandytra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98" y="69467"/>
            <a:ext cx="7299302" cy="655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8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61722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Rectangle 3"/>
          <p:cNvSpPr>
            <a:spLocks noGrp="1" noChangeArrowheads="1"/>
          </p:cNvSpPr>
          <p:nvPr>
            <p:ph type="body" idx="1"/>
          </p:nvPr>
        </p:nvSpPr>
        <p:spPr>
          <a:xfrm>
            <a:off x="6400800" y="1905000"/>
            <a:ext cx="2590800" cy="5334000"/>
          </a:xfrm>
        </p:spPr>
        <p:txBody>
          <a:bodyPr/>
          <a:lstStyle/>
          <a:p>
            <a:r>
              <a:rPr lang="en-US" sz="1800"/>
              <a:t>Category 5 over ocean, weakened to Category 3 by landfall</a:t>
            </a:r>
          </a:p>
          <a:p>
            <a:r>
              <a:rPr lang="en-US" sz="1800"/>
              <a:t>200-year hurricane</a:t>
            </a:r>
          </a:p>
          <a:p>
            <a:r>
              <a:rPr lang="en-US" sz="1800"/>
              <a:t>500 miles wide </a:t>
            </a:r>
          </a:p>
          <a:p>
            <a:r>
              <a:rPr lang="en-US" sz="1800"/>
              <a:t>Storm surge 14-18 ft</a:t>
            </a:r>
          </a:p>
          <a:p>
            <a:r>
              <a:rPr lang="en-US" sz="1800"/>
              <a:t>600 Fatalities</a:t>
            </a:r>
          </a:p>
          <a:p>
            <a:r>
              <a:rPr lang="en-US" sz="1800"/>
              <a:t>$18 B Damages</a:t>
            </a:r>
          </a:p>
          <a:p>
            <a:endParaRPr lang="en-US" sz="1800"/>
          </a:p>
          <a:p>
            <a:endParaRPr lang="en-US" sz="1800"/>
          </a:p>
          <a:p>
            <a:endParaRPr lang="en-US" sz="1800"/>
          </a:p>
          <a:p>
            <a:endParaRPr lang="en-US" sz="1800"/>
          </a:p>
        </p:txBody>
      </p:sp>
      <p:sp>
        <p:nvSpPr>
          <p:cNvPr id="265220" name="Rectangle 4"/>
          <p:cNvSpPr>
            <a:spLocks noChangeArrowheads="1"/>
          </p:cNvSpPr>
          <p:nvPr/>
        </p:nvSpPr>
        <p:spPr bwMode="auto">
          <a:xfrm>
            <a:off x="1066800" y="1524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spcBef>
                <a:spcPct val="20000"/>
              </a:spcBef>
              <a:buClr>
                <a:schemeClr val="accent2"/>
              </a:buClr>
              <a:buFont typeface="Wingdings" pitchFamily="2" charset="2"/>
              <a:buNone/>
            </a:pPr>
            <a:r>
              <a:rPr lang="en-US" sz="2800" b="1" i="1">
                <a:solidFill>
                  <a:schemeClr val="accent2"/>
                </a:solidFill>
                <a:effectLst>
                  <a:outerShdw blurRad="38100" dist="38100" dir="2700000" algn="tl">
                    <a:srgbClr val="C0C0C0"/>
                  </a:outerShdw>
                </a:effectLst>
                <a:latin typeface="Arial" pitchFamily="34" charset="0"/>
              </a:rPr>
              <a:t>The Long Island Express</a:t>
            </a:r>
          </a:p>
          <a:p>
            <a:pPr marL="342900" indent="-342900" algn="ctr" eaLnBrk="1" hangingPunct="1">
              <a:spcBef>
                <a:spcPct val="20000"/>
              </a:spcBef>
              <a:buClr>
                <a:schemeClr val="accent2"/>
              </a:buClr>
              <a:buFont typeface="Wingdings" pitchFamily="2" charset="2"/>
              <a:buNone/>
            </a:pPr>
            <a:r>
              <a:rPr lang="en-US" sz="2800" b="1" i="1">
                <a:solidFill>
                  <a:schemeClr val="accent2"/>
                </a:solidFill>
                <a:effectLst>
                  <a:outerShdw blurRad="38100" dist="38100" dir="2700000" algn="tl">
                    <a:srgbClr val="C0C0C0"/>
                  </a:outerShdw>
                </a:effectLst>
                <a:latin typeface="Arial" pitchFamily="34" charset="0"/>
              </a:rPr>
              <a:t>September 19-21,  1938</a:t>
            </a:r>
          </a:p>
        </p:txBody>
      </p:sp>
    </p:spTree>
    <p:extLst>
      <p:ext uri="{BB962C8B-B14F-4D97-AF65-F5344CB8AC3E}">
        <p14:creationId xmlns:p14="http://schemas.microsoft.com/office/powerpoint/2010/main" val="33268494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ainfall_Days_1-5.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81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Link\Pictures\NE Storms\IMG_02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86" y="228600"/>
            <a:ext cx="9358912" cy="649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75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Things that Lead to  Failure</a:t>
            </a:r>
            <a:endParaRPr lang="en-US" sz="3200" b="1" dirty="0"/>
          </a:p>
        </p:txBody>
      </p:sp>
      <p:sp>
        <p:nvSpPr>
          <p:cNvPr id="3" name="Content Placeholder 2"/>
          <p:cNvSpPr>
            <a:spLocks noGrp="1"/>
          </p:cNvSpPr>
          <p:nvPr>
            <p:ph idx="1"/>
          </p:nvPr>
        </p:nvSpPr>
        <p:spPr/>
        <p:txBody>
          <a:bodyPr/>
          <a:lstStyle/>
          <a:p>
            <a:r>
              <a:rPr lang="en-US" b="1" dirty="0" smtClean="0">
                <a:solidFill>
                  <a:srgbClr val="FF0000"/>
                </a:solidFill>
              </a:rPr>
              <a:t>Human Error</a:t>
            </a:r>
          </a:p>
          <a:p>
            <a:r>
              <a:rPr lang="en-US" b="1" dirty="0" smtClean="0">
                <a:solidFill>
                  <a:srgbClr val="FF0000"/>
                </a:solidFill>
              </a:rPr>
              <a:t>Compromise</a:t>
            </a:r>
          </a:p>
          <a:p>
            <a:pPr lvl="1"/>
            <a:r>
              <a:rPr lang="en-US" b="1" dirty="0" smtClean="0">
                <a:solidFill>
                  <a:srgbClr val="FF0000"/>
                </a:solidFill>
              </a:rPr>
              <a:t>Resources</a:t>
            </a:r>
          </a:p>
          <a:p>
            <a:pPr lvl="1"/>
            <a:r>
              <a:rPr lang="en-US" b="1" dirty="0" smtClean="0">
                <a:solidFill>
                  <a:srgbClr val="FF0000"/>
                </a:solidFill>
              </a:rPr>
              <a:t>Political Will</a:t>
            </a:r>
          </a:p>
          <a:p>
            <a:pPr lvl="1"/>
            <a:r>
              <a:rPr lang="en-US" b="1" dirty="0" smtClean="0">
                <a:solidFill>
                  <a:srgbClr val="FF0000"/>
                </a:solidFill>
              </a:rPr>
              <a:t>Scale</a:t>
            </a:r>
          </a:p>
          <a:p>
            <a:r>
              <a:rPr lang="en-US" b="1" dirty="0" smtClean="0">
                <a:solidFill>
                  <a:srgbClr val="FF0000"/>
                </a:solidFill>
              </a:rPr>
              <a:t>What We Don’t Know</a:t>
            </a:r>
          </a:p>
          <a:p>
            <a:r>
              <a:rPr lang="en-US" b="1" dirty="0" smtClean="0">
                <a:solidFill>
                  <a:srgbClr val="FF0000"/>
                </a:solidFill>
              </a:rPr>
              <a:t>What We Don’t Know We Don’t Know</a:t>
            </a:r>
          </a:p>
          <a:p>
            <a:endParaRPr lang="en-US" dirty="0"/>
          </a:p>
        </p:txBody>
      </p:sp>
    </p:spTree>
    <p:extLst>
      <p:ext uri="{BB962C8B-B14F-4D97-AF65-F5344CB8AC3E}">
        <p14:creationId xmlns:p14="http://schemas.microsoft.com/office/powerpoint/2010/main" val="1471388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ink\Pictures\Sandy_Stat of Liber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259550"/>
            <a:ext cx="8209962" cy="6446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95600" y="293653"/>
            <a:ext cx="3378297" cy="646331"/>
          </a:xfrm>
          <a:prstGeom prst="rect">
            <a:avLst/>
          </a:prstGeom>
          <a:noFill/>
        </p:spPr>
        <p:txBody>
          <a:bodyPr wrap="none" rtlCol="0">
            <a:spAutoFit/>
          </a:bodyPr>
          <a:lstStyle/>
          <a:p>
            <a:r>
              <a:rPr lang="en-US" sz="3600" b="1" dirty="0" smtClean="0"/>
              <a:t>SANDY, Oct 2012</a:t>
            </a:r>
            <a:endParaRPr lang="en-US" sz="3600" b="1" dirty="0"/>
          </a:p>
        </p:txBody>
      </p:sp>
    </p:spTree>
    <p:extLst>
      <p:ext uri="{BB962C8B-B14F-4D97-AF65-F5344CB8AC3E}">
        <p14:creationId xmlns:p14="http://schemas.microsoft.com/office/powerpoint/2010/main" val="2565725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able Placeholder 2"/>
          <p:cNvSpPr>
            <a:spLocks noGrp="1"/>
          </p:cNvSpPr>
          <p:nvPr>
            <p:ph type="tbl" idx="1"/>
          </p:nvPr>
        </p:nvSpPr>
        <p:spPr/>
      </p:sp>
      <p:pic>
        <p:nvPicPr>
          <p:cNvPr id="3074" name="Picture 2" descr="C:\Users\Link\Pictures\Sandy Surge Forec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187694"/>
            <a:ext cx="8625745" cy="445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329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86875" cy="701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239000" y="6324600"/>
            <a:ext cx="1774397" cy="369332"/>
          </a:xfrm>
          <a:prstGeom prst="rect">
            <a:avLst/>
          </a:prstGeom>
        </p:spPr>
        <p:txBody>
          <a:bodyPr wrap="none">
            <a:spAutoFit/>
          </a:bodyPr>
          <a:lstStyle/>
          <a:p>
            <a:r>
              <a:rPr lang="en-US" dirty="0"/>
              <a:t>January 24, 2013</a:t>
            </a:r>
          </a:p>
        </p:txBody>
      </p:sp>
    </p:spTree>
    <p:extLst>
      <p:ext uri="{BB962C8B-B14F-4D97-AF65-F5344CB8AC3E}">
        <p14:creationId xmlns:p14="http://schemas.microsoft.com/office/powerpoint/2010/main" val="3691766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C:\Users\Link\Pictures\NE Storms\IMG_02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98874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0451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260"/>
            <a:ext cx="8229600" cy="1143000"/>
          </a:xfrm>
        </p:spPr>
        <p:txBody>
          <a:bodyPr>
            <a:normAutofit/>
          </a:bodyPr>
          <a:lstStyle/>
          <a:p>
            <a:r>
              <a:rPr lang="en-US" sz="2800" b="1" dirty="0"/>
              <a:t>Ocean Gate, N.J., </a:t>
            </a:r>
            <a:r>
              <a:rPr lang="en-US" sz="2800" b="1" dirty="0" smtClean="0"/>
              <a:t> November 2012</a:t>
            </a:r>
            <a:endParaRPr lang="en-US" sz="2800" b="1"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8077200" cy="537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42569" y="6400800"/>
            <a:ext cx="1468031" cy="369332"/>
          </a:xfrm>
          <a:prstGeom prst="rect">
            <a:avLst/>
          </a:prstGeom>
          <a:noFill/>
        </p:spPr>
        <p:txBody>
          <a:bodyPr wrap="none" rtlCol="0">
            <a:spAutoFit/>
          </a:bodyPr>
          <a:lstStyle/>
          <a:p>
            <a:r>
              <a:rPr lang="en-US" dirty="0" smtClean="0"/>
              <a:t>Photo - FEMA</a:t>
            </a:r>
            <a:endParaRPr lang="en-US" dirty="0"/>
          </a:p>
        </p:txBody>
      </p:sp>
    </p:spTree>
    <p:extLst>
      <p:ext uri="{BB962C8B-B14F-4D97-AF65-F5344CB8AC3E}">
        <p14:creationId xmlns:p14="http://schemas.microsoft.com/office/powerpoint/2010/main" val="3702073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descr="C:\Users\Link\Pictures\NE Storms\IMG_02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04" y="381000"/>
            <a:ext cx="9193832"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937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t>What Have We Learned Lately</a:t>
            </a:r>
            <a:endParaRPr lang="en-US" sz="3200" b="1" dirty="0"/>
          </a:p>
        </p:txBody>
      </p:sp>
      <p:sp>
        <p:nvSpPr>
          <p:cNvPr id="3" name="Content Placeholder 2"/>
          <p:cNvSpPr>
            <a:spLocks noGrp="1"/>
          </p:cNvSpPr>
          <p:nvPr>
            <p:ph idx="1"/>
          </p:nvPr>
        </p:nvSpPr>
        <p:spPr>
          <a:xfrm>
            <a:off x="457200" y="838200"/>
            <a:ext cx="8229600" cy="6096000"/>
          </a:xfrm>
        </p:spPr>
        <p:txBody>
          <a:bodyPr>
            <a:normAutofit fontScale="70000" lnSpcReduction="20000"/>
          </a:bodyPr>
          <a:lstStyle/>
          <a:p>
            <a:r>
              <a:rPr lang="en-US" b="1" dirty="0" smtClean="0"/>
              <a:t>Hurricane Katrina 2005</a:t>
            </a:r>
          </a:p>
          <a:p>
            <a:pPr lvl="1"/>
            <a:r>
              <a:rPr lang="en-US" dirty="0" smtClean="0"/>
              <a:t>Lack of External Peer Review</a:t>
            </a:r>
          </a:p>
          <a:p>
            <a:pPr lvl="1"/>
            <a:r>
              <a:rPr lang="en-US" dirty="0" smtClean="0"/>
              <a:t>Risk and Uncertainty (Societal versus Nature) </a:t>
            </a:r>
          </a:p>
          <a:p>
            <a:pPr lvl="1"/>
            <a:r>
              <a:rPr lang="en-US" dirty="0" smtClean="0"/>
              <a:t>Outdated Hazard (forces)</a:t>
            </a:r>
          </a:p>
          <a:p>
            <a:pPr lvl="1"/>
            <a:r>
              <a:rPr lang="en-US" dirty="0" smtClean="0"/>
              <a:t>Outdated Standards, Failure Modes </a:t>
            </a:r>
          </a:p>
          <a:p>
            <a:pPr lvl="1"/>
            <a:r>
              <a:rPr lang="en-US" dirty="0" smtClean="0"/>
              <a:t>Need Complete Systems (and Resources)</a:t>
            </a:r>
          </a:p>
          <a:p>
            <a:r>
              <a:rPr lang="en-US" b="1" dirty="0" smtClean="0"/>
              <a:t>Missouri/Mississippi River Flooding 2011</a:t>
            </a:r>
          </a:p>
          <a:p>
            <a:pPr lvl="1"/>
            <a:r>
              <a:rPr lang="en-US" dirty="0" smtClean="0"/>
              <a:t>Conservative Criteria can counter Surprise</a:t>
            </a:r>
          </a:p>
          <a:p>
            <a:pPr lvl="1"/>
            <a:r>
              <a:rPr lang="en-US" dirty="0" smtClean="0"/>
              <a:t>Multi-Purpose can Dilute Extreme Event Performance</a:t>
            </a:r>
          </a:p>
          <a:p>
            <a:pPr lvl="1"/>
            <a:r>
              <a:rPr lang="en-US" dirty="0" smtClean="0"/>
              <a:t>Value of Redundancy and Robustness</a:t>
            </a:r>
          </a:p>
          <a:p>
            <a:pPr lvl="1"/>
            <a:r>
              <a:rPr lang="en-US" dirty="0" smtClean="0"/>
              <a:t>Need Complete System </a:t>
            </a:r>
          </a:p>
          <a:p>
            <a:pPr lvl="1"/>
            <a:r>
              <a:rPr lang="en-US" dirty="0" smtClean="0"/>
              <a:t>Challenge of using history as a basis for Design (1881/1844)</a:t>
            </a:r>
          </a:p>
          <a:p>
            <a:r>
              <a:rPr lang="en-US" b="1" dirty="0" smtClean="0"/>
              <a:t>Super Storm Sandy 2012</a:t>
            </a:r>
          </a:p>
          <a:p>
            <a:pPr lvl="1"/>
            <a:r>
              <a:rPr lang="en-US" dirty="0" smtClean="0"/>
              <a:t>High Cost of Lack of Anticipation and Preparedness</a:t>
            </a:r>
          </a:p>
          <a:p>
            <a:pPr lvl="1"/>
            <a:r>
              <a:rPr lang="en-US" dirty="0" smtClean="0"/>
              <a:t>Rare Event</a:t>
            </a:r>
          </a:p>
          <a:p>
            <a:pPr lvl="1"/>
            <a:r>
              <a:rPr lang="en-US" dirty="0" smtClean="0"/>
              <a:t>Difficulty in undoing decades of land use practice</a:t>
            </a:r>
          </a:p>
          <a:p>
            <a:pPr lvl="1"/>
            <a:r>
              <a:rPr lang="en-US" dirty="0" smtClean="0"/>
              <a:t>Complexities of collaborative solutions</a:t>
            </a:r>
          </a:p>
          <a:p>
            <a:pPr lvl="1"/>
            <a:r>
              <a:rPr lang="en-US" dirty="0" smtClean="0"/>
              <a:t>The need to plan and adapt long term</a:t>
            </a:r>
          </a:p>
          <a:p>
            <a:pPr marL="0" indent="0">
              <a:buNone/>
            </a:pPr>
            <a:endParaRPr lang="en-US" dirty="0"/>
          </a:p>
        </p:txBody>
      </p:sp>
      <p:sp>
        <p:nvSpPr>
          <p:cNvPr id="4" name="TextBox 3"/>
          <p:cNvSpPr txBox="1"/>
          <p:nvPr/>
        </p:nvSpPr>
        <p:spPr>
          <a:xfrm>
            <a:off x="1600200" y="6248400"/>
            <a:ext cx="5635582" cy="461665"/>
          </a:xfrm>
          <a:prstGeom prst="rect">
            <a:avLst/>
          </a:prstGeom>
          <a:noFill/>
        </p:spPr>
        <p:txBody>
          <a:bodyPr wrap="none" rtlCol="0">
            <a:spAutoFit/>
          </a:bodyPr>
          <a:lstStyle/>
          <a:p>
            <a:r>
              <a:rPr lang="en-US" sz="2400" b="1" dirty="0" smtClean="0"/>
              <a:t>Perhaps the Greatest Challenges Lie Ahead</a:t>
            </a:r>
            <a:endParaRPr lang="en-US" sz="2400" b="1" dirty="0"/>
          </a:p>
        </p:txBody>
      </p:sp>
    </p:spTree>
    <p:extLst>
      <p:ext uri="{BB962C8B-B14F-4D97-AF65-F5344CB8AC3E}">
        <p14:creationId xmlns:p14="http://schemas.microsoft.com/office/powerpoint/2010/main" val="635240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45" y="1143000"/>
            <a:ext cx="8387255" cy="1143000"/>
          </a:xfrm>
        </p:spPr>
        <p:txBody>
          <a:bodyPr>
            <a:noAutofit/>
          </a:bodyPr>
          <a:lstStyle/>
          <a:p>
            <a:r>
              <a:rPr lang="en-US" sz="1800" b="1" dirty="0" smtClean="0"/>
              <a:t>A </a:t>
            </a:r>
            <a:r>
              <a:rPr lang="en-US" sz="1800" b="1" dirty="0"/>
              <a:t>new study points to the rapidly escalating risk of Sandy-magnitude flooding events in the New York City area. The study, published Thursday in the Bulletin of the American Meteorological Society, found </a:t>
            </a:r>
            <a:r>
              <a:rPr lang="en-US" sz="1800" b="1" dirty="0">
                <a:solidFill>
                  <a:srgbClr val="FF0000"/>
                </a:solidFill>
              </a:rPr>
              <a:t>that sea level rise has already doubled the annual probability of a Sandy-level flood in New York City since 1950.</a:t>
            </a:r>
          </a:p>
        </p:txBody>
      </p:sp>
      <p:pic>
        <p:nvPicPr>
          <p:cNvPr id="4" name="Content Placeholder 3" descr="Risk of Sandy-Level Flood in NYC Has Doubled Since 1950 "/>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8538" y="2408237"/>
            <a:ext cx="6400800" cy="2697163"/>
          </a:xfrm>
          <a:prstGeom prst="rect">
            <a:avLst/>
          </a:prstGeom>
          <a:noFill/>
          <a:ln>
            <a:noFill/>
          </a:ln>
        </p:spPr>
      </p:pic>
      <p:sp>
        <p:nvSpPr>
          <p:cNvPr id="6" name="Rectangle 5"/>
          <p:cNvSpPr/>
          <p:nvPr/>
        </p:nvSpPr>
        <p:spPr>
          <a:xfrm>
            <a:off x="457200" y="5581471"/>
            <a:ext cx="8103476" cy="1200329"/>
          </a:xfrm>
          <a:prstGeom prst="rect">
            <a:avLst/>
          </a:prstGeom>
        </p:spPr>
        <p:txBody>
          <a:bodyPr wrap="square">
            <a:spAutoFit/>
          </a:bodyPr>
          <a:lstStyle/>
          <a:p>
            <a:r>
              <a:rPr lang="en-US" b="1" dirty="0" smtClean="0"/>
              <a:t>a </a:t>
            </a:r>
            <a:r>
              <a:rPr lang="en-US" b="1" dirty="0"/>
              <a:t>new study by researchers from Columbia University and Colorado State University is </a:t>
            </a:r>
            <a:r>
              <a:rPr lang="en-US" b="1" dirty="0">
                <a:solidFill>
                  <a:srgbClr val="FF0000"/>
                </a:solidFill>
              </a:rPr>
              <a:t>suggesting climate change could eventually keep such hurricanes from making a sizeable impact on US coastlines</a:t>
            </a:r>
            <a:r>
              <a:rPr lang="en-US" b="1" dirty="0"/>
              <a:t>. Publishing the findings in the journal </a:t>
            </a:r>
            <a:r>
              <a:rPr lang="en-US" b="1" i="1" dirty="0"/>
              <a:t>Proceedings of the National Academy of Sciences </a:t>
            </a:r>
            <a:r>
              <a:rPr lang="en-US" b="1" i="1" dirty="0" smtClean="0"/>
              <a:t>….</a:t>
            </a:r>
            <a:r>
              <a:rPr lang="en-US" b="1" dirty="0" smtClean="0"/>
              <a:t> </a:t>
            </a:r>
            <a:endParaRPr lang="en-US" b="1" dirty="0"/>
          </a:p>
        </p:txBody>
      </p:sp>
      <p:sp>
        <p:nvSpPr>
          <p:cNvPr id="8" name="Rectangle 7"/>
          <p:cNvSpPr/>
          <p:nvPr/>
        </p:nvSpPr>
        <p:spPr>
          <a:xfrm>
            <a:off x="457200" y="5162490"/>
            <a:ext cx="8408276" cy="400110"/>
          </a:xfrm>
          <a:prstGeom prst="rect">
            <a:avLst/>
          </a:prstGeom>
        </p:spPr>
        <p:txBody>
          <a:bodyPr wrap="square">
            <a:spAutoFit/>
          </a:bodyPr>
          <a:lstStyle/>
          <a:p>
            <a:r>
              <a:rPr lang="en-US" sz="2000" b="1" dirty="0">
                <a:solidFill>
                  <a:srgbClr val="FF0000"/>
                </a:solidFill>
              </a:rPr>
              <a:t>Hurricanes Become Less Threatening To US Coast, Based On Climate Models</a:t>
            </a:r>
          </a:p>
        </p:txBody>
      </p:sp>
      <p:sp>
        <p:nvSpPr>
          <p:cNvPr id="9" name="Rectangle 8"/>
          <p:cNvSpPr/>
          <p:nvPr/>
        </p:nvSpPr>
        <p:spPr>
          <a:xfrm>
            <a:off x="381000" y="742890"/>
            <a:ext cx="8229600" cy="400110"/>
          </a:xfrm>
          <a:prstGeom prst="rect">
            <a:avLst/>
          </a:prstGeom>
        </p:spPr>
        <p:txBody>
          <a:bodyPr wrap="square">
            <a:spAutoFit/>
          </a:bodyPr>
          <a:lstStyle/>
          <a:p>
            <a:pPr algn="ctr"/>
            <a:r>
              <a:rPr lang="en-US" sz="2000" b="1" dirty="0">
                <a:solidFill>
                  <a:srgbClr val="FF0000"/>
                </a:solidFill>
              </a:rPr>
              <a:t>Climate Change Doubles Likelihood of Sandy-Level Floods in NYC</a:t>
            </a:r>
          </a:p>
        </p:txBody>
      </p:sp>
      <p:sp>
        <p:nvSpPr>
          <p:cNvPr id="3" name="TextBox 2"/>
          <p:cNvSpPr txBox="1"/>
          <p:nvPr/>
        </p:nvSpPr>
        <p:spPr>
          <a:xfrm>
            <a:off x="3048000" y="152400"/>
            <a:ext cx="2692597" cy="584775"/>
          </a:xfrm>
          <a:prstGeom prst="rect">
            <a:avLst/>
          </a:prstGeom>
          <a:noFill/>
        </p:spPr>
        <p:txBody>
          <a:bodyPr wrap="none" rtlCol="0">
            <a:spAutoFit/>
          </a:bodyPr>
          <a:lstStyle/>
          <a:p>
            <a:r>
              <a:rPr lang="en-US" sz="3200" b="1" dirty="0" smtClean="0"/>
              <a:t>Going Forward</a:t>
            </a:r>
            <a:endParaRPr lang="en-US" sz="3200" b="1" dirty="0"/>
          </a:p>
        </p:txBody>
      </p:sp>
    </p:spTree>
    <p:extLst>
      <p:ext uri="{BB962C8B-B14F-4D97-AF65-F5344CB8AC3E}">
        <p14:creationId xmlns:p14="http://schemas.microsoft.com/office/powerpoint/2010/main" val="1884177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479925" y="-26988"/>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endParaRPr lang="en-US" sz="2800" b="0">
              <a:solidFill>
                <a:schemeClr val="tx1"/>
              </a:solidFill>
              <a:latin typeface="Comic Sans MS" pitchFamily="66" charset="0"/>
              <a:cs typeface="Arial" charset="0"/>
            </a:endParaRPr>
          </a:p>
        </p:txBody>
      </p:sp>
      <p:grpSp>
        <p:nvGrpSpPr>
          <p:cNvPr id="23555" name="Group 3"/>
          <p:cNvGrpSpPr>
            <a:grpSpLocks/>
          </p:cNvGrpSpPr>
          <p:nvPr/>
        </p:nvGrpSpPr>
        <p:grpSpPr bwMode="auto">
          <a:xfrm>
            <a:off x="103188" y="1227138"/>
            <a:ext cx="9002712" cy="5397500"/>
            <a:chOff x="38" y="593"/>
            <a:chExt cx="5671" cy="3400"/>
          </a:xfrm>
        </p:grpSpPr>
        <p:graphicFrame>
          <p:nvGraphicFramePr>
            <p:cNvPr id="23558" name="Object 4"/>
            <p:cNvGraphicFramePr>
              <a:graphicFrameLocks noChangeAspect="1"/>
            </p:cNvGraphicFramePr>
            <p:nvPr/>
          </p:nvGraphicFramePr>
          <p:xfrm>
            <a:off x="48" y="904"/>
            <a:ext cx="5520" cy="2509"/>
          </p:xfrm>
          <a:graphic>
            <a:graphicData uri="http://schemas.openxmlformats.org/presentationml/2006/ole">
              <mc:AlternateContent xmlns:mc="http://schemas.openxmlformats.org/markup-compatibility/2006">
                <mc:Choice xmlns:v="urn:schemas-microsoft-com:vml" Requires="v">
                  <p:oleObj spid="_x0000_s1040" name="Image" r:id="rId4" imgW="1959868" imgH="898933" progId="Photoshop.Image.7">
                    <p:embed/>
                  </p:oleObj>
                </mc:Choice>
                <mc:Fallback>
                  <p:oleObj name="Image" r:id="rId4" imgW="1959868" imgH="898933"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904"/>
                          <a:ext cx="5520" cy="2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Text Box 5"/>
            <p:cNvSpPr txBox="1">
              <a:spLocks noChangeArrowheads="1"/>
            </p:cNvSpPr>
            <p:nvPr/>
          </p:nvSpPr>
          <p:spPr bwMode="auto">
            <a:xfrm>
              <a:off x="432" y="3743"/>
              <a:ext cx="404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2000" b="0">
                  <a:solidFill>
                    <a:srgbClr val="777777"/>
                  </a:solidFill>
                  <a:latin typeface="Comic Sans MS" pitchFamily="66" charset="0"/>
                  <a:cs typeface="Arial" charset="0"/>
                </a:rPr>
                <a:t>Krusik &amp; Cook (2004) North American Drought Atlas</a:t>
              </a:r>
            </a:p>
          </p:txBody>
        </p:sp>
        <p:sp>
          <p:nvSpPr>
            <p:cNvPr id="23560" name="Text Box 6"/>
            <p:cNvSpPr txBox="1">
              <a:spLocks noChangeArrowheads="1"/>
            </p:cNvSpPr>
            <p:nvPr/>
          </p:nvSpPr>
          <p:spPr bwMode="auto">
            <a:xfrm>
              <a:off x="388" y="3422"/>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800</a:t>
              </a:r>
            </a:p>
          </p:txBody>
        </p:sp>
        <p:sp>
          <p:nvSpPr>
            <p:cNvPr id="23561" name="Text Box 7"/>
            <p:cNvSpPr txBox="1">
              <a:spLocks noChangeArrowheads="1"/>
            </p:cNvSpPr>
            <p:nvPr/>
          </p:nvSpPr>
          <p:spPr bwMode="auto">
            <a:xfrm>
              <a:off x="772" y="3422"/>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900</a:t>
              </a:r>
            </a:p>
          </p:txBody>
        </p:sp>
        <p:sp>
          <p:nvSpPr>
            <p:cNvPr id="23562" name="Text Box 8"/>
            <p:cNvSpPr txBox="1">
              <a:spLocks noChangeArrowheads="1"/>
            </p:cNvSpPr>
            <p:nvPr/>
          </p:nvSpPr>
          <p:spPr bwMode="auto">
            <a:xfrm>
              <a:off x="1139" y="3422"/>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1000</a:t>
              </a:r>
            </a:p>
          </p:txBody>
        </p:sp>
        <p:sp>
          <p:nvSpPr>
            <p:cNvPr id="23563" name="Text Box 9"/>
            <p:cNvSpPr txBox="1">
              <a:spLocks noChangeArrowheads="1"/>
            </p:cNvSpPr>
            <p:nvPr/>
          </p:nvSpPr>
          <p:spPr bwMode="auto">
            <a:xfrm>
              <a:off x="1571" y="3422"/>
              <a:ext cx="42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1100</a:t>
              </a:r>
            </a:p>
          </p:txBody>
        </p:sp>
        <p:sp>
          <p:nvSpPr>
            <p:cNvPr id="23564" name="Text Box 10"/>
            <p:cNvSpPr txBox="1">
              <a:spLocks noChangeArrowheads="1"/>
            </p:cNvSpPr>
            <p:nvPr/>
          </p:nvSpPr>
          <p:spPr bwMode="auto">
            <a:xfrm>
              <a:off x="4019" y="3422"/>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1700</a:t>
              </a:r>
            </a:p>
          </p:txBody>
        </p:sp>
        <p:sp>
          <p:nvSpPr>
            <p:cNvPr id="23565" name="Text Box 11"/>
            <p:cNvSpPr txBox="1">
              <a:spLocks noChangeArrowheads="1"/>
            </p:cNvSpPr>
            <p:nvPr/>
          </p:nvSpPr>
          <p:spPr bwMode="auto">
            <a:xfrm>
              <a:off x="4416" y="3422"/>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1800</a:t>
              </a:r>
            </a:p>
          </p:txBody>
        </p:sp>
        <p:sp>
          <p:nvSpPr>
            <p:cNvPr id="23566" name="Text Box 12"/>
            <p:cNvSpPr txBox="1">
              <a:spLocks noChangeArrowheads="1"/>
            </p:cNvSpPr>
            <p:nvPr/>
          </p:nvSpPr>
          <p:spPr bwMode="auto">
            <a:xfrm>
              <a:off x="4787" y="3413"/>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1900</a:t>
              </a:r>
            </a:p>
          </p:txBody>
        </p:sp>
        <p:sp>
          <p:nvSpPr>
            <p:cNvPr id="23567" name="Text Box 13"/>
            <p:cNvSpPr txBox="1">
              <a:spLocks noChangeArrowheads="1"/>
            </p:cNvSpPr>
            <p:nvPr/>
          </p:nvSpPr>
          <p:spPr bwMode="auto">
            <a:xfrm>
              <a:off x="5184" y="3413"/>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2000</a:t>
              </a:r>
            </a:p>
          </p:txBody>
        </p:sp>
        <p:sp>
          <p:nvSpPr>
            <p:cNvPr id="23568" name="Text Box 14"/>
            <p:cNvSpPr txBox="1">
              <a:spLocks noChangeArrowheads="1"/>
            </p:cNvSpPr>
            <p:nvPr/>
          </p:nvSpPr>
          <p:spPr bwMode="auto">
            <a:xfrm>
              <a:off x="1968" y="3407"/>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1200</a:t>
              </a:r>
            </a:p>
          </p:txBody>
        </p:sp>
        <p:sp>
          <p:nvSpPr>
            <p:cNvPr id="23569" name="Text Box 15"/>
            <p:cNvSpPr txBox="1">
              <a:spLocks noChangeArrowheads="1"/>
            </p:cNvSpPr>
            <p:nvPr/>
          </p:nvSpPr>
          <p:spPr bwMode="auto">
            <a:xfrm>
              <a:off x="2400" y="3416"/>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1300</a:t>
              </a:r>
            </a:p>
          </p:txBody>
        </p:sp>
        <p:sp>
          <p:nvSpPr>
            <p:cNvPr id="23570" name="Text Box 16"/>
            <p:cNvSpPr txBox="1">
              <a:spLocks noChangeArrowheads="1"/>
            </p:cNvSpPr>
            <p:nvPr/>
          </p:nvSpPr>
          <p:spPr bwMode="auto">
            <a:xfrm>
              <a:off x="2819" y="3413"/>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1400</a:t>
              </a:r>
            </a:p>
          </p:txBody>
        </p:sp>
        <p:sp>
          <p:nvSpPr>
            <p:cNvPr id="23571" name="Text Box 17"/>
            <p:cNvSpPr txBox="1">
              <a:spLocks noChangeArrowheads="1"/>
            </p:cNvSpPr>
            <p:nvPr/>
          </p:nvSpPr>
          <p:spPr bwMode="auto">
            <a:xfrm>
              <a:off x="3203" y="3413"/>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1500</a:t>
              </a:r>
            </a:p>
          </p:txBody>
        </p:sp>
        <p:sp>
          <p:nvSpPr>
            <p:cNvPr id="23572" name="Text Box 18"/>
            <p:cNvSpPr txBox="1">
              <a:spLocks noChangeArrowheads="1"/>
            </p:cNvSpPr>
            <p:nvPr/>
          </p:nvSpPr>
          <p:spPr bwMode="auto">
            <a:xfrm>
              <a:off x="3587" y="3422"/>
              <a:ext cx="44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1800" b="0">
                  <a:solidFill>
                    <a:schemeClr val="tx1"/>
                  </a:solidFill>
                  <a:latin typeface="Comic Sans MS" pitchFamily="66" charset="0"/>
                  <a:cs typeface="Arial" charset="0"/>
                </a:rPr>
                <a:t>1600</a:t>
              </a:r>
            </a:p>
          </p:txBody>
        </p:sp>
        <p:sp>
          <p:nvSpPr>
            <p:cNvPr id="23573" name="Text Box 19"/>
            <p:cNvSpPr txBox="1">
              <a:spLocks noChangeArrowheads="1"/>
            </p:cNvSpPr>
            <p:nvPr/>
          </p:nvSpPr>
          <p:spPr bwMode="auto">
            <a:xfrm>
              <a:off x="566" y="867"/>
              <a:ext cx="11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endParaRPr lang="en-US" sz="2800" b="0">
                <a:solidFill>
                  <a:schemeClr val="tx1"/>
                </a:solidFill>
                <a:latin typeface="Comic Sans MS" pitchFamily="66" charset="0"/>
                <a:cs typeface="Arial" charset="0"/>
              </a:endParaRPr>
            </a:p>
          </p:txBody>
        </p:sp>
        <p:sp>
          <p:nvSpPr>
            <p:cNvPr id="23574" name="Rectangle 20"/>
            <p:cNvSpPr>
              <a:spLocks noChangeArrowheads="1"/>
            </p:cNvSpPr>
            <p:nvPr/>
          </p:nvSpPr>
          <p:spPr bwMode="auto">
            <a:xfrm>
              <a:off x="672" y="1109"/>
              <a:ext cx="1824"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5" name="Text Box 21"/>
            <p:cNvSpPr txBox="1">
              <a:spLocks noChangeArrowheads="1"/>
            </p:cNvSpPr>
            <p:nvPr/>
          </p:nvSpPr>
          <p:spPr bwMode="auto">
            <a:xfrm>
              <a:off x="1056" y="593"/>
              <a:ext cx="40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algn="ctr" eaLnBrk="1" hangingPunct="1"/>
              <a:r>
                <a:rPr lang="en-US" sz="2400" b="0">
                  <a:solidFill>
                    <a:schemeClr val="tx1"/>
                  </a:solidFill>
                  <a:latin typeface="Comic Sans MS" pitchFamily="66" charset="0"/>
                  <a:cs typeface="Arial" charset="0"/>
                </a:rPr>
                <a:t>Western US Drought Area Index (-1 PDSI) </a:t>
              </a:r>
            </a:p>
          </p:txBody>
        </p:sp>
        <p:grpSp>
          <p:nvGrpSpPr>
            <p:cNvPr id="23576" name="Group 22"/>
            <p:cNvGrpSpPr>
              <a:grpSpLocks/>
            </p:cNvGrpSpPr>
            <p:nvPr/>
          </p:nvGrpSpPr>
          <p:grpSpPr bwMode="auto">
            <a:xfrm>
              <a:off x="720" y="1121"/>
              <a:ext cx="1407" cy="250"/>
              <a:chOff x="864" y="875"/>
              <a:chExt cx="1407" cy="250"/>
            </a:xfrm>
          </p:grpSpPr>
          <p:sp>
            <p:nvSpPr>
              <p:cNvPr id="23581" name="Line 23"/>
              <p:cNvSpPr>
                <a:spLocks noChangeShapeType="1"/>
              </p:cNvSpPr>
              <p:nvPr/>
            </p:nvSpPr>
            <p:spPr bwMode="auto">
              <a:xfrm>
                <a:off x="864" y="1008"/>
                <a:ext cx="240" cy="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82" name="Text Box 24"/>
              <p:cNvSpPr txBox="1">
                <a:spLocks noChangeArrowheads="1"/>
              </p:cNvSpPr>
              <p:nvPr/>
            </p:nvSpPr>
            <p:spPr bwMode="auto">
              <a:xfrm>
                <a:off x="1142" y="875"/>
                <a:ext cx="11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2000" b="0">
                    <a:solidFill>
                      <a:schemeClr val="tx1"/>
                    </a:solidFill>
                    <a:latin typeface="Comic Sans MS" pitchFamily="66" charset="0"/>
                    <a:cs typeface="Arial" charset="0"/>
                  </a:rPr>
                  <a:t>80 yr lowpass</a:t>
                </a:r>
              </a:p>
            </p:txBody>
          </p:sp>
        </p:grpSp>
        <p:sp>
          <p:nvSpPr>
            <p:cNvPr id="23577" name="Text Box 25"/>
            <p:cNvSpPr txBox="1">
              <a:spLocks noChangeArrowheads="1"/>
            </p:cNvSpPr>
            <p:nvPr/>
          </p:nvSpPr>
          <p:spPr bwMode="auto">
            <a:xfrm>
              <a:off x="624" y="1870"/>
              <a:ext cx="220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2400">
                  <a:solidFill>
                    <a:srgbClr val="CC0000"/>
                  </a:solidFill>
                  <a:latin typeface="Comic Sans MS" pitchFamily="66" charset="0"/>
                  <a:cs typeface="Arial" charset="0"/>
                </a:rPr>
                <a:t>Medieval Warm Period</a:t>
              </a:r>
            </a:p>
          </p:txBody>
        </p:sp>
        <p:sp>
          <p:nvSpPr>
            <p:cNvPr id="23578" name="Text Box 26"/>
            <p:cNvSpPr txBox="1">
              <a:spLocks noChangeArrowheads="1"/>
            </p:cNvSpPr>
            <p:nvPr/>
          </p:nvSpPr>
          <p:spPr bwMode="auto">
            <a:xfrm>
              <a:off x="3264" y="2705"/>
              <a:ext cx="14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2400">
                  <a:solidFill>
                    <a:srgbClr val="000099"/>
                  </a:solidFill>
                  <a:latin typeface="Comic Sans MS" pitchFamily="66" charset="0"/>
                  <a:cs typeface="Arial" charset="0"/>
                </a:rPr>
                <a:t>Little Ice Age</a:t>
              </a:r>
            </a:p>
          </p:txBody>
        </p:sp>
        <p:sp>
          <p:nvSpPr>
            <p:cNvPr id="23579" name="Text Box 27"/>
            <p:cNvSpPr txBox="1">
              <a:spLocks noChangeArrowheads="1"/>
            </p:cNvSpPr>
            <p:nvPr/>
          </p:nvSpPr>
          <p:spPr bwMode="auto">
            <a:xfrm rot="-5389236">
              <a:off x="-1231" y="2198"/>
              <a:ext cx="2787"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2"/>
                  </a:solidFill>
                  <a:latin typeface="Arial" charset="0"/>
                </a:defRPr>
              </a:lvl1pPr>
              <a:lvl2pPr marL="742950" indent="-285750" eaLnBrk="0" hangingPunct="0">
                <a:defRPr sz="3200" b="1">
                  <a:solidFill>
                    <a:schemeClr val="tx2"/>
                  </a:solidFill>
                  <a:latin typeface="Arial" charset="0"/>
                </a:defRPr>
              </a:lvl2pPr>
              <a:lvl3pPr marL="1143000" indent="-228600" eaLnBrk="0" hangingPunct="0">
                <a:defRPr sz="3200" b="1">
                  <a:solidFill>
                    <a:schemeClr val="tx2"/>
                  </a:solidFill>
                  <a:latin typeface="Arial" charset="0"/>
                </a:defRPr>
              </a:lvl3pPr>
              <a:lvl4pPr marL="1600200" indent="-228600" eaLnBrk="0" hangingPunct="0">
                <a:defRPr sz="3200" b="1">
                  <a:solidFill>
                    <a:schemeClr val="tx2"/>
                  </a:solidFill>
                  <a:latin typeface="Arial" charset="0"/>
                </a:defRPr>
              </a:lvl4pPr>
              <a:lvl5pPr marL="2057400" indent="-228600" eaLnBrk="0" hangingPunct="0">
                <a:defRPr sz="3200" b="1">
                  <a:solidFill>
                    <a:schemeClr val="tx2"/>
                  </a:solidFill>
                  <a:latin typeface="Arial" charset="0"/>
                </a:defRPr>
              </a:lvl5pPr>
              <a:lvl6pPr marL="2514600" indent="-228600" eaLnBrk="0" fontAlgn="base" hangingPunct="0">
                <a:spcBef>
                  <a:spcPct val="0"/>
                </a:spcBef>
                <a:spcAft>
                  <a:spcPct val="0"/>
                </a:spcAft>
                <a:defRPr sz="3200" b="1">
                  <a:solidFill>
                    <a:schemeClr val="tx2"/>
                  </a:solidFill>
                  <a:latin typeface="Arial" charset="0"/>
                </a:defRPr>
              </a:lvl6pPr>
              <a:lvl7pPr marL="2971800" indent="-228600" eaLnBrk="0" fontAlgn="base" hangingPunct="0">
                <a:spcBef>
                  <a:spcPct val="0"/>
                </a:spcBef>
                <a:spcAft>
                  <a:spcPct val="0"/>
                </a:spcAft>
                <a:defRPr sz="3200" b="1">
                  <a:solidFill>
                    <a:schemeClr val="tx2"/>
                  </a:solidFill>
                  <a:latin typeface="Arial" charset="0"/>
                </a:defRPr>
              </a:lvl7pPr>
              <a:lvl8pPr marL="3429000" indent="-228600" eaLnBrk="0" fontAlgn="base" hangingPunct="0">
                <a:spcBef>
                  <a:spcPct val="0"/>
                </a:spcBef>
                <a:spcAft>
                  <a:spcPct val="0"/>
                </a:spcAft>
                <a:defRPr sz="3200" b="1">
                  <a:solidFill>
                    <a:schemeClr val="tx2"/>
                  </a:solidFill>
                  <a:latin typeface="Arial" charset="0"/>
                </a:defRPr>
              </a:lvl8pPr>
              <a:lvl9pPr marL="3886200" indent="-228600" eaLnBrk="0" fontAlgn="base" hangingPunct="0">
                <a:spcBef>
                  <a:spcPct val="0"/>
                </a:spcBef>
                <a:spcAft>
                  <a:spcPct val="0"/>
                </a:spcAft>
                <a:defRPr sz="3200" b="1">
                  <a:solidFill>
                    <a:schemeClr val="tx2"/>
                  </a:solidFill>
                  <a:latin typeface="Arial" charset="0"/>
                </a:defRPr>
              </a:lvl9pPr>
            </a:lstStyle>
            <a:p>
              <a:pPr eaLnBrk="1" hangingPunct="1"/>
              <a:r>
                <a:rPr lang="en-US" sz="2000" b="0">
                  <a:solidFill>
                    <a:schemeClr val="tx1"/>
                  </a:solidFill>
                  <a:latin typeface="Comic Sans MS" pitchFamily="66" charset="0"/>
                  <a:cs typeface="Arial" charset="0"/>
                </a:rPr>
                <a:t>Percent Area of Drought (&lt;-1 PDSI)</a:t>
              </a:r>
            </a:p>
          </p:txBody>
        </p:sp>
        <p:sp>
          <p:nvSpPr>
            <p:cNvPr id="23580" name="Line 28"/>
            <p:cNvSpPr>
              <a:spLocks noChangeShapeType="1"/>
            </p:cNvSpPr>
            <p:nvPr/>
          </p:nvSpPr>
          <p:spPr bwMode="auto">
            <a:xfrm flipH="1">
              <a:off x="2973" y="2396"/>
              <a:ext cx="2736" cy="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3556" name="Picture 29" descr="us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6330950"/>
            <a:ext cx="1295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94" name="Text Box 30"/>
          <p:cNvSpPr txBox="1">
            <a:spLocks noChangeArrowheads="1"/>
          </p:cNvSpPr>
          <p:nvPr/>
        </p:nvSpPr>
        <p:spPr bwMode="auto">
          <a:xfrm>
            <a:off x="395288" y="195263"/>
            <a:ext cx="8461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400" i="1">
                <a:solidFill>
                  <a:srgbClr val="CC0000"/>
                </a:solidFill>
                <a:effectLst>
                  <a:outerShdw blurRad="38100" dist="38100" dir="2700000" algn="tl">
                    <a:srgbClr val="C0C0C0"/>
                  </a:outerShdw>
                </a:effectLst>
                <a:cs typeface="Arial" charset="0"/>
              </a:rPr>
              <a:t>Current drought occurrence in the western U.S. is approaching that of the Medieval Warm Period.</a:t>
            </a:r>
          </a:p>
        </p:txBody>
      </p:sp>
    </p:spTree>
    <p:extLst>
      <p:ext uri="{BB962C8B-B14F-4D97-AF65-F5344CB8AC3E}">
        <p14:creationId xmlns:p14="http://schemas.microsoft.com/office/powerpoint/2010/main" val="23940613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smtClean="0"/>
          </a:p>
        </p:txBody>
      </p:sp>
      <p:pic>
        <p:nvPicPr>
          <p:cNvPr id="64515" name="Picture 3" descr="sealeveltre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372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386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82A0DA-866F-4C31-B0F4-1D69D003578C}" type="slidenum">
              <a:rPr lang="en-US" smtClean="0"/>
              <a:pPr eaLnBrk="1" hangingPunct="1"/>
              <a:t>5</a:t>
            </a:fld>
            <a:endParaRPr lang="en-US" dirty="0" smtClean="0"/>
          </a:p>
        </p:txBody>
      </p:sp>
      <p:sp>
        <p:nvSpPr>
          <p:cNvPr id="21507" name="Rectangle 2"/>
          <p:cNvSpPr>
            <a:spLocks noGrp="1" noChangeArrowheads="1"/>
          </p:cNvSpPr>
          <p:nvPr>
            <p:ph type="title"/>
          </p:nvPr>
        </p:nvSpPr>
        <p:spPr>
          <a:xfrm>
            <a:off x="457200" y="304800"/>
            <a:ext cx="8229600" cy="1143000"/>
          </a:xfrm>
        </p:spPr>
        <p:txBody>
          <a:bodyPr>
            <a:normAutofit/>
          </a:bodyPr>
          <a:lstStyle/>
          <a:p>
            <a:pPr eaLnBrk="1" hangingPunct="1"/>
            <a:r>
              <a:rPr lang="en-US" sz="3200" b="1" dirty="0" smtClean="0"/>
              <a:t>The Challenger Disaster</a:t>
            </a:r>
          </a:p>
        </p:txBody>
      </p:sp>
      <p:sp>
        <p:nvSpPr>
          <p:cNvPr id="21508" name="Rectangle 3"/>
          <p:cNvSpPr>
            <a:spLocks noGrp="1" noChangeArrowheads="1"/>
          </p:cNvSpPr>
          <p:nvPr>
            <p:ph type="body" idx="1"/>
          </p:nvPr>
        </p:nvSpPr>
        <p:spPr>
          <a:xfrm>
            <a:off x="304800" y="1676400"/>
            <a:ext cx="4876800" cy="4525963"/>
          </a:xfrm>
        </p:spPr>
        <p:txBody>
          <a:bodyPr/>
          <a:lstStyle/>
          <a:p>
            <a:pPr eaLnBrk="1" hangingPunct="1"/>
            <a:r>
              <a:rPr lang="en-US" sz="2800" dirty="0" smtClean="0"/>
              <a:t>Abnormally cold launch forecast</a:t>
            </a:r>
          </a:p>
          <a:p>
            <a:pPr eaLnBrk="1" hangingPunct="1"/>
            <a:r>
              <a:rPr lang="en-US" sz="2800" dirty="0" smtClean="0"/>
              <a:t>‘O’ Rings not verified for cold condition</a:t>
            </a:r>
          </a:p>
          <a:p>
            <a:pPr eaLnBrk="1" hangingPunct="1"/>
            <a:r>
              <a:rPr lang="en-US" sz="2800" dirty="0" smtClean="0"/>
              <a:t>Program behind schedule; re-bid approaching</a:t>
            </a:r>
          </a:p>
          <a:p>
            <a:pPr eaLnBrk="1" hangingPunct="1"/>
            <a:r>
              <a:rPr lang="en-US" sz="2800" dirty="0" smtClean="0"/>
              <a:t>Engineers said ‘no’, but…..</a:t>
            </a:r>
          </a:p>
          <a:p>
            <a:pPr eaLnBrk="1" hangingPunct="1"/>
            <a:endParaRPr lang="en-US" sz="2800" dirty="0" smtClean="0"/>
          </a:p>
        </p:txBody>
      </p:sp>
      <p:pic>
        <p:nvPicPr>
          <p:cNvPr id="21510" name="Picture 6" descr="deanesmay-challengerexpl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71600"/>
            <a:ext cx="3652838"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6324600" y="4648200"/>
            <a:ext cx="1981200" cy="1063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u="sng" dirty="0"/>
              <a:t>1986 Launch</a:t>
            </a:r>
          </a:p>
          <a:p>
            <a:pPr eaLnBrk="1" hangingPunct="1">
              <a:spcBef>
                <a:spcPct val="50000"/>
              </a:spcBef>
            </a:pPr>
            <a:r>
              <a:rPr lang="en-US" b="1" dirty="0"/>
              <a:t>7 astronauts killed</a:t>
            </a:r>
          </a:p>
        </p:txBody>
      </p:sp>
    </p:spTree>
    <p:extLst>
      <p:ext uri="{BB962C8B-B14F-4D97-AF65-F5344CB8AC3E}">
        <p14:creationId xmlns:p14="http://schemas.microsoft.com/office/powerpoint/2010/main" val="3518412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A SEA LEVEL RISE RESPONSE STRATEGY</a:t>
            </a:r>
            <a:br>
              <a:rPr lang="en-US" sz="2400" b="1" dirty="0"/>
            </a:br>
            <a:r>
              <a:rPr lang="en-US" sz="2400" b="1" dirty="0"/>
              <a:t>FOR THE STATE OF MARYLAND</a:t>
            </a:r>
            <a:endParaRPr lang="en-US" sz="24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254206"/>
            <a:ext cx="2514600" cy="367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09800" y="4906003"/>
            <a:ext cx="4572000" cy="1569660"/>
          </a:xfrm>
          <a:prstGeom prst="rect">
            <a:avLst/>
          </a:prstGeom>
        </p:spPr>
        <p:txBody>
          <a:bodyPr>
            <a:spAutoFit/>
          </a:bodyPr>
          <a:lstStyle/>
          <a:p>
            <a:pPr algn="ctr"/>
            <a:r>
              <a:rPr lang="en-US" sz="1600" b="1" dirty="0"/>
              <a:t>Zoë </a:t>
            </a:r>
            <a:r>
              <a:rPr lang="en-US" sz="1600" b="1" dirty="0" err="1"/>
              <a:t>Pfahl</a:t>
            </a:r>
            <a:r>
              <a:rPr lang="en-US" sz="1600" b="1" dirty="0"/>
              <a:t> Johnson</a:t>
            </a:r>
          </a:p>
          <a:p>
            <a:pPr algn="ctr"/>
            <a:r>
              <a:rPr lang="en-US" sz="1600" b="1" dirty="0"/>
              <a:t>NOAA Coastal Management Fellow</a:t>
            </a:r>
          </a:p>
          <a:p>
            <a:pPr algn="ctr"/>
            <a:r>
              <a:rPr lang="en-US" sz="1600" b="1" dirty="0"/>
              <a:t>for</a:t>
            </a:r>
          </a:p>
          <a:p>
            <a:pPr algn="ctr"/>
            <a:r>
              <a:rPr lang="en-US" sz="1600" b="1" dirty="0"/>
              <a:t>Maryland Department of Natural Resources</a:t>
            </a:r>
          </a:p>
          <a:p>
            <a:pPr algn="ctr"/>
            <a:r>
              <a:rPr lang="en-US" sz="1600" b="1" dirty="0"/>
              <a:t>Coastal Zone Management Division</a:t>
            </a:r>
          </a:p>
          <a:p>
            <a:pPr algn="ctr"/>
            <a:r>
              <a:rPr lang="en-US" sz="1600" b="1" dirty="0"/>
              <a:t>October, 2000</a:t>
            </a:r>
          </a:p>
        </p:txBody>
      </p:sp>
      <p:sp>
        <p:nvSpPr>
          <p:cNvPr id="5" name="Rectangle 4"/>
          <p:cNvSpPr/>
          <p:nvPr/>
        </p:nvSpPr>
        <p:spPr>
          <a:xfrm>
            <a:off x="3039329" y="6324600"/>
            <a:ext cx="3056671" cy="369332"/>
          </a:xfrm>
          <a:prstGeom prst="rect">
            <a:avLst/>
          </a:prstGeom>
        </p:spPr>
        <p:txBody>
          <a:bodyPr wrap="none">
            <a:spAutoFit/>
          </a:bodyPr>
          <a:lstStyle/>
          <a:p>
            <a:r>
              <a:rPr lang="en-US" dirty="0"/>
              <a:t>Website: www.dnr.state.md.us</a:t>
            </a:r>
          </a:p>
        </p:txBody>
      </p:sp>
    </p:spTree>
    <p:extLst>
      <p:ext uri="{BB962C8B-B14F-4D97-AF65-F5344CB8AC3E}">
        <p14:creationId xmlns:p14="http://schemas.microsoft.com/office/powerpoint/2010/main" val="9858291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1"/>
            <a:ext cx="4128548"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442" y="762000"/>
            <a:ext cx="4112246"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2504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Updating Maryland’s</a:t>
            </a:r>
            <a:br>
              <a:rPr lang="en-US" sz="2800" b="1" dirty="0"/>
            </a:br>
            <a:r>
              <a:rPr lang="en-US" sz="2800" b="1" dirty="0"/>
              <a:t>Sea-level Rise</a:t>
            </a:r>
            <a:br>
              <a:rPr lang="en-US" sz="2800" b="1" dirty="0"/>
            </a:br>
            <a:r>
              <a:rPr lang="en-US" sz="2800" b="1" dirty="0"/>
              <a:t>Projections</a:t>
            </a:r>
          </a:p>
        </p:txBody>
      </p:sp>
      <p:sp>
        <p:nvSpPr>
          <p:cNvPr id="5" name="Rectangle 4"/>
          <p:cNvSpPr/>
          <p:nvPr/>
        </p:nvSpPr>
        <p:spPr>
          <a:xfrm>
            <a:off x="2590800" y="5562600"/>
            <a:ext cx="4572000" cy="923330"/>
          </a:xfrm>
          <a:prstGeom prst="rect">
            <a:avLst/>
          </a:prstGeom>
        </p:spPr>
        <p:txBody>
          <a:bodyPr>
            <a:spAutoFit/>
          </a:bodyPr>
          <a:lstStyle/>
          <a:p>
            <a:pPr algn="ctr"/>
            <a:r>
              <a:rPr lang="en-US" b="1" dirty="0"/>
              <a:t>Scientific and Technical Working Group</a:t>
            </a:r>
          </a:p>
          <a:p>
            <a:pPr algn="ctr"/>
            <a:r>
              <a:rPr lang="en-US" b="1" dirty="0"/>
              <a:t>Maryland Climate Change Commission</a:t>
            </a:r>
          </a:p>
          <a:p>
            <a:pPr algn="ctr"/>
            <a:r>
              <a:rPr lang="en-US" b="1" dirty="0"/>
              <a:t>June 26, 2013</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811751"/>
            <a:ext cx="4059621" cy="362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09124"/>
            <a:ext cx="4154214" cy="3666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95400" y="1371600"/>
            <a:ext cx="2001638" cy="369332"/>
          </a:xfrm>
          <a:prstGeom prst="rect">
            <a:avLst/>
          </a:prstGeom>
          <a:noFill/>
        </p:spPr>
        <p:txBody>
          <a:bodyPr wrap="none" rtlCol="0">
            <a:spAutoFit/>
          </a:bodyPr>
          <a:lstStyle/>
          <a:p>
            <a:r>
              <a:rPr lang="en-US" b="1" dirty="0" smtClean="0"/>
              <a:t>Current Inundation</a:t>
            </a:r>
            <a:endParaRPr lang="en-US" b="1" dirty="0"/>
          </a:p>
        </p:txBody>
      </p:sp>
      <p:sp>
        <p:nvSpPr>
          <p:cNvPr id="8" name="TextBox 7"/>
          <p:cNvSpPr txBox="1"/>
          <p:nvPr/>
        </p:nvSpPr>
        <p:spPr>
          <a:xfrm>
            <a:off x="6019800" y="1385050"/>
            <a:ext cx="2000356" cy="369332"/>
          </a:xfrm>
          <a:prstGeom prst="rect">
            <a:avLst/>
          </a:prstGeom>
          <a:noFill/>
        </p:spPr>
        <p:txBody>
          <a:bodyPr wrap="none" rtlCol="0">
            <a:spAutoFit/>
          </a:bodyPr>
          <a:lstStyle/>
          <a:p>
            <a:r>
              <a:rPr lang="en-US" b="1" dirty="0" smtClean="0"/>
              <a:t>6 </a:t>
            </a:r>
            <a:r>
              <a:rPr lang="en-US" b="1" dirty="0" err="1" smtClean="0"/>
              <a:t>ft</a:t>
            </a:r>
            <a:r>
              <a:rPr lang="en-US" b="1" dirty="0" smtClean="0"/>
              <a:t> SLR Inundation</a:t>
            </a:r>
            <a:endParaRPr lang="en-US" b="1" dirty="0"/>
          </a:p>
        </p:txBody>
      </p:sp>
    </p:spTree>
    <p:extLst>
      <p:ext uri="{BB962C8B-B14F-4D97-AF65-F5344CB8AC3E}">
        <p14:creationId xmlns:p14="http://schemas.microsoft.com/office/powerpoint/2010/main" val="41886444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0"/>
            <a:ext cx="4648200" cy="6709529"/>
          </a:xfrm>
          <a:prstGeom prst="rect">
            <a:avLst/>
          </a:prstGeom>
        </p:spPr>
        <p:txBody>
          <a:bodyPr wrap="square">
            <a:spAutoFit/>
          </a:bodyPr>
          <a:lstStyle/>
          <a:p>
            <a:pPr algn="ctr"/>
            <a:endParaRPr lang="en-US" dirty="0" smtClean="0"/>
          </a:p>
          <a:p>
            <a:pPr algn="ctr"/>
            <a:r>
              <a:rPr lang="en-US" sz="2000" b="1" dirty="0" smtClean="0"/>
              <a:t>Sea </a:t>
            </a:r>
            <a:r>
              <a:rPr lang="en-US" sz="2000" b="1" dirty="0"/>
              <a:t>Level Rise Response Strategy</a:t>
            </a:r>
          </a:p>
          <a:p>
            <a:pPr algn="ctr"/>
            <a:r>
              <a:rPr lang="en-US" sz="2000" b="1" dirty="0"/>
              <a:t>Worcester County, Maryland</a:t>
            </a:r>
          </a:p>
          <a:p>
            <a:pPr algn="ctr"/>
            <a:r>
              <a:rPr lang="en-US" sz="2000" b="1" dirty="0"/>
              <a:t>September </a:t>
            </a:r>
            <a:r>
              <a:rPr lang="en-US" sz="2000" b="1" dirty="0" smtClean="0"/>
              <a:t>2008</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algn="ctr"/>
            <a:endParaRPr lang="en-US" dirty="0" smtClean="0"/>
          </a:p>
          <a:p>
            <a:pPr algn="ctr"/>
            <a:endParaRPr lang="en-US" dirty="0" smtClean="0"/>
          </a:p>
          <a:p>
            <a:pPr algn="ctr"/>
            <a:r>
              <a:rPr lang="en-US" sz="1600" dirty="0" smtClean="0"/>
              <a:t>Worcester </a:t>
            </a:r>
            <a:r>
              <a:rPr lang="en-US" sz="1600" dirty="0"/>
              <a:t>County, Maryland</a:t>
            </a:r>
          </a:p>
          <a:p>
            <a:pPr algn="ctr"/>
            <a:r>
              <a:rPr lang="en-US" sz="1600" dirty="0"/>
              <a:t>Department of Comprehensive Planning</a:t>
            </a:r>
          </a:p>
          <a:p>
            <a:pPr algn="ctr"/>
            <a:r>
              <a:rPr lang="en-US" sz="1600" dirty="0"/>
              <a:t>1 West Market Street</a:t>
            </a:r>
          </a:p>
          <a:p>
            <a:pPr algn="ctr"/>
            <a:r>
              <a:rPr lang="en-US" sz="1600" dirty="0"/>
              <a:t>Snow Hill, Maryland 21863-1249</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14475"/>
            <a:ext cx="38100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790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What Does </a:t>
            </a:r>
            <a:r>
              <a:rPr lang="en-US" sz="3200" b="1" dirty="0"/>
              <a:t>T</a:t>
            </a:r>
            <a:r>
              <a:rPr lang="en-US" sz="3200" b="1" dirty="0" smtClean="0"/>
              <a:t>his </a:t>
            </a:r>
            <a:r>
              <a:rPr lang="en-US" sz="3200" b="1" dirty="0"/>
              <a:t>M</a:t>
            </a:r>
            <a:r>
              <a:rPr lang="en-US" sz="3200" b="1" dirty="0" smtClean="0"/>
              <a:t>ean Going Forward?</a:t>
            </a:r>
            <a:endParaRPr lang="en-US" sz="3200" b="1" dirty="0"/>
          </a:p>
        </p:txBody>
      </p:sp>
      <p:sp>
        <p:nvSpPr>
          <p:cNvPr id="3" name="Content Placeholder 2"/>
          <p:cNvSpPr>
            <a:spLocks noGrp="1"/>
          </p:cNvSpPr>
          <p:nvPr>
            <p:ph idx="1"/>
          </p:nvPr>
        </p:nvSpPr>
        <p:spPr/>
        <p:txBody>
          <a:bodyPr>
            <a:normAutofit/>
          </a:bodyPr>
          <a:lstStyle/>
          <a:p>
            <a:r>
              <a:rPr lang="en-US" dirty="0"/>
              <a:t>Embracing risk and uncertainty</a:t>
            </a:r>
          </a:p>
          <a:p>
            <a:r>
              <a:rPr lang="en-US" dirty="0" smtClean="0"/>
              <a:t>Continually changing </a:t>
            </a:r>
            <a:r>
              <a:rPr lang="en-US" dirty="0" smtClean="0"/>
              <a:t>s</a:t>
            </a:r>
            <a:r>
              <a:rPr lang="en-US" dirty="0" smtClean="0"/>
              <a:t>tandards </a:t>
            </a:r>
            <a:r>
              <a:rPr lang="en-US" dirty="0" smtClean="0"/>
              <a:t>and </a:t>
            </a:r>
            <a:r>
              <a:rPr lang="en-US" dirty="0" smtClean="0"/>
              <a:t>practice</a:t>
            </a:r>
            <a:endParaRPr lang="en-US" dirty="0" smtClean="0"/>
          </a:p>
          <a:p>
            <a:r>
              <a:rPr lang="en-US" dirty="0" smtClean="0"/>
              <a:t>Continuous </a:t>
            </a:r>
            <a:r>
              <a:rPr lang="en-US" dirty="0" smtClean="0"/>
              <a:t>education</a:t>
            </a:r>
          </a:p>
          <a:p>
            <a:r>
              <a:rPr lang="en-US" dirty="0" smtClean="0"/>
              <a:t>Integrated systems solutions across physical and political boundaries</a:t>
            </a:r>
          </a:p>
          <a:p>
            <a:r>
              <a:rPr lang="en-US" dirty="0" smtClean="0"/>
              <a:t>Adaptive life-cycle </a:t>
            </a:r>
            <a:r>
              <a:rPr lang="en-US" dirty="0" smtClean="0"/>
              <a:t>management</a:t>
            </a:r>
            <a:endParaRPr lang="en-US" dirty="0" smtClean="0"/>
          </a:p>
          <a:p>
            <a:r>
              <a:rPr lang="en-US" dirty="0" smtClean="0"/>
              <a:t>Just-in-time </a:t>
            </a:r>
            <a:r>
              <a:rPr lang="en-US" dirty="0" smtClean="0"/>
              <a:t>or continuous </a:t>
            </a:r>
            <a:r>
              <a:rPr lang="en-US" dirty="0"/>
              <a:t>p</a:t>
            </a:r>
            <a:r>
              <a:rPr lang="en-US" dirty="0" smtClean="0"/>
              <a:t>eer review</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897274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a:t>
            </a:r>
            <a:endParaRPr lang="en-US" dirty="0"/>
          </a:p>
        </p:txBody>
      </p:sp>
      <p:sp>
        <p:nvSpPr>
          <p:cNvPr id="4" name="Rectangle 4"/>
          <p:cNvSpPr>
            <a:spLocks noGrp="1" noChangeArrowheads="1"/>
          </p:cNvSpPr>
          <p:nvPr>
            <p:ph idx="1"/>
          </p:nvPr>
        </p:nvSpPr>
        <p:spPr bwMode="auto">
          <a:xfrm>
            <a:off x="304800" y="1600200"/>
            <a:ext cx="8305800" cy="383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b="1" dirty="0">
              <a:cs typeface="Arial" pitchFamily="34" charset="0"/>
            </a:endParaRPr>
          </a:p>
          <a:p>
            <a:pPr marL="0" indent="0">
              <a:buNone/>
            </a:pPr>
            <a:r>
              <a:rPr lang="en-US" b="1" dirty="0" smtClean="0">
                <a:cs typeface="Arial" pitchFamily="34" charset="0"/>
              </a:rPr>
              <a:t>          In </a:t>
            </a:r>
            <a:r>
              <a:rPr lang="en-US" b="1" dirty="0">
                <a:cs typeface="Arial" pitchFamily="34" charset="0"/>
              </a:rPr>
              <a:t>times of change, learners inherit </a:t>
            </a:r>
            <a:r>
              <a:rPr lang="en-US" b="1" dirty="0" smtClean="0">
                <a:cs typeface="Arial" pitchFamily="34" charset="0"/>
              </a:rPr>
              <a:t>the   	Earth</a:t>
            </a:r>
            <a:r>
              <a:rPr lang="en-US" b="1" dirty="0">
                <a:cs typeface="Arial" pitchFamily="34" charset="0"/>
              </a:rPr>
              <a:t>, while the learned </a:t>
            </a:r>
            <a:r>
              <a:rPr lang="en-US" b="1" dirty="0" smtClean="0">
                <a:cs typeface="Arial" pitchFamily="34" charset="0"/>
              </a:rPr>
              <a:t>find  	themselves </a:t>
            </a:r>
            <a:r>
              <a:rPr lang="en-US" b="1" dirty="0">
                <a:cs typeface="Arial" pitchFamily="34" charset="0"/>
              </a:rPr>
              <a:t>beautifully equipped to </a:t>
            </a:r>
            <a:r>
              <a:rPr lang="en-US" b="1" dirty="0" smtClean="0">
                <a:cs typeface="Arial" pitchFamily="34" charset="0"/>
              </a:rPr>
              <a:t>deal 	with </a:t>
            </a:r>
            <a:r>
              <a:rPr lang="en-US" b="1" dirty="0">
                <a:cs typeface="Arial" pitchFamily="34" charset="0"/>
              </a:rPr>
              <a:t>a world that no longer exists.  					</a:t>
            </a:r>
            <a:r>
              <a:rPr lang="en-US" b="1" dirty="0" smtClean="0">
                <a:cs typeface="Arial" pitchFamily="34" charset="0"/>
              </a:rPr>
              <a:t>        </a:t>
            </a:r>
          </a:p>
          <a:p>
            <a:pPr marL="0" indent="0">
              <a:buNone/>
            </a:pPr>
            <a:r>
              <a:rPr lang="en-US" b="1" dirty="0">
                <a:cs typeface="Arial" pitchFamily="34" charset="0"/>
              </a:rPr>
              <a:t> </a:t>
            </a:r>
            <a:r>
              <a:rPr lang="en-US" b="1" dirty="0" smtClean="0">
                <a:cs typeface="Arial" pitchFamily="34" charset="0"/>
              </a:rPr>
              <a:t>                                                             </a:t>
            </a:r>
            <a:r>
              <a:rPr lang="en-US" b="1" dirty="0">
                <a:cs typeface="Arial" pitchFamily="34" charset="0"/>
              </a:rPr>
              <a:t>Eric Hoffer</a:t>
            </a:r>
          </a:p>
        </p:txBody>
      </p:sp>
    </p:spTree>
    <p:extLst>
      <p:ext uri="{BB962C8B-B14F-4D97-AF65-F5344CB8AC3E}">
        <p14:creationId xmlns:p14="http://schemas.microsoft.com/office/powerpoint/2010/main" val="10103680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Ed\Pictures\only room for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160"/>
            <a:ext cx="5791200" cy="688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182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3200" b="1"/>
              <a:t>Traditional Deterministic Design </a:t>
            </a:r>
          </a:p>
        </p:txBody>
      </p:sp>
      <p:sp>
        <p:nvSpPr>
          <p:cNvPr id="56323" name="Rectangle 3"/>
          <p:cNvSpPr>
            <a:spLocks noChangeArrowheads="1"/>
          </p:cNvSpPr>
          <p:nvPr/>
        </p:nvSpPr>
        <p:spPr bwMode="auto">
          <a:xfrm>
            <a:off x="2133600" y="1905000"/>
            <a:ext cx="3276600" cy="2286000"/>
          </a:xfrm>
          <a:prstGeom prst="rect">
            <a:avLst/>
          </a:prstGeom>
          <a:solidFill>
            <a:schemeClr val="tx2">
              <a:lumMod val="40000"/>
              <a:lumOff val="60000"/>
            </a:schemeClr>
          </a:solidFill>
          <a:ln w="9525">
            <a:solidFill>
              <a:schemeClr val="tx1"/>
            </a:solidFill>
            <a:miter lim="800000"/>
            <a:headEnd/>
            <a:tailEnd/>
          </a:ln>
          <a:effectLst/>
          <a:extLst/>
        </p:spPr>
        <p:txBody>
          <a:bodyPr wrap="none" anchor="ctr"/>
          <a:lstStyle/>
          <a:p>
            <a:pPr algn="ctr"/>
            <a:r>
              <a:rPr lang="en-US" sz="2400" b="1" dirty="0"/>
              <a:t>Physically Possible &amp;</a:t>
            </a:r>
          </a:p>
          <a:p>
            <a:pPr algn="ctr"/>
            <a:r>
              <a:rPr lang="en-US" sz="2400" b="1" dirty="0"/>
              <a:t>Reasonably Probable</a:t>
            </a:r>
          </a:p>
        </p:txBody>
      </p:sp>
      <p:sp>
        <p:nvSpPr>
          <p:cNvPr id="56324" name="Rectangle 4"/>
          <p:cNvSpPr>
            <a:spLocks noChangeArrowheads="1"/>
          </p:cNvSpPr>
          <p:nvPr/>
        </p:nvSpPr>
        <p:spPr bwMode="auto">
          <a:xfrm>
            <a:off x="2133600" y="4191000"/>
            <a:ext cx="3276600" cy="8382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dirty="0"/>
              <a:t>Unreasonably Rare</a:t>
            </a:r>
          </a:p>
        </p:txBody>
      </p:sp>
      <p:sp>
        <p:nvSpPr>
          <p:cNvPr id="56325" name="Rectangle 5"/>
          <p:cNvSpPr>
            <a:spLocks noChangeArrowheads="1"/>
          </p:cNvSpPr>
          <p:nvPr/>
        </p:nvSpPr>
        <p:spPr bwMode="auto">
          <a:xfrm rot="16200000">
            <a:off x="4686300" y="2628900"/>
            <a:ext cx="2286000" cy="838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dirty="0"/>
              <a:t>Physically </a:t>
            </a:r>
          </a:p>
          <a:p>
            <a:pPr algn="ctr"/>
            <a:r>
              <a:rPr lang="en-US" sz="2000" b="1" dirty="0"/>
              <a:t>Unreasonable</a:t>
            </a:r>
          </a:p>
        </p:txBody>
      </p:sp>
      <p:sp>
        <p:nvSpPr>
          <p:cNvPr id="56326" name="Rectangle 6"/>
          <p:cNvSpPr>
            <a:spLocks noChangeArrowheads="1"/>
          </p:cNvSpPr>
          <p:nvPr/>
        </p:nvSpPr>
        <p:spPr bwMode="auto">
          <a:xfrm>
            <a:off x="5410200" y="4191000"/>
            <a:ext cx="838200" cy="838200"/>
          </a:xfrm>
          <a:prstGeom prst="rect">
            <a:avLst/>
          </a:prstGeom>
          <a:gradFill rotWithShape="1">
            <a:gsLst>
              <a:gs pos="0">
                <a:srgbClr val="DDDDDD">
                  <a:alpha val="52000"/>
                </a:srgbClr>
              </a:gs>
              <a:gs pos="100000">
                <a:srgbClr val="FFFF00"/>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Text Box 7"/>
          <p:cNvSpPr txBox="1">
            <a:spLocks noChangeArrowheads="1"/>
          </p:cNvSpPr>
          <p:nvPr/>
        </p:nvSpPr>
        <p:spPr bwMode="auto">
          <a:xfrm>
            <a:off x="3279775" y="5105400"/>
            <a:ext cx="182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CC0000"/>
                </a:solidFill>
              </a:rPr>
              <a:t>Improbable</a:t>
            </a:r>
          </a:p>
        </p:txBody>
      </p:sp>
      <p:sp>
        <p:nvSpPr>
          <p:cNvPr id="56328" name="Text Box 8"/>
          <p:cNvSpPr txBox="1">
            <a:spLocks noChangeArrowheads="1"/>
          </p:cNvSpPr>
          <p:nvPr/>
        </p:nvSpPr>
        <p:spPr bwMode="auto">
          <a:xfrm rot="16200000">
            <a:off x="5665787" y="3227388"/>
            <a:ext cx="1774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CC0000"/>
                </a:solidFill>
              </a:rPr>
              <a:t>Impossible</a:t>
            </a:r>
          </a:p>
        </p:txBody>
      </p:sp>
      <p:sp>
        <p:nvSpPr>
          <p:cNvPr id="56329" name="Text Box 9"/>
          <p:cNvSpPr txBox="1">
            <a:spLocks noChangeArrowheads="1"/>
          </p:cNvSpPr>
          <p:nvPr/>
        </p:nvSpPr>
        <p:spPr bwMode="auto">
          <a:xfrm>
            <a:off x="6553200" y="5105400"/>
            <a:ext cx="204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Design Point</a:t>
            </a:r>
          </a:p>
        </p:txBody>
      </p:sp>
      <p:sp>
        <p:nvSpPr>
          <p:cNvPr id="56330" name="Line 10"/>
          <p:cNvSpPr>
            <a:spLocks noChangeShapeType="1"/>
          </p:cNvSpPr>
          <p:nvPr/>
        </p:nvSpPr>
        <p:spPr bwMode="auto">
          <a:xfrm>
            <a:off x="5410200" y="4191000"/>
            <a:ext cx="1143000" cy="1066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1" name="Oval 11"/>
          <p:cNvSpPr>
            <a:spLocks noChangeArrowheads="1"/>
          </p:cNvSpPr>
          <p:nvPr/>
        </p:nvSpPr>
        <p:spPr bwMode="auto">
          <a:xfrm rot="-1961968">
            <a:off x="5334000" y="4114800"/>
            <a:ext cx="152400" cy="1524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2" name="Rectangle 12"/>
          <p:cNvSpPr>
            <a:spLocks noChangeArrowheads="1"/>
          </p:cNvSpPr>
          <p:nvPr/>
        </p:nvSpPr>
        <p:spPr bwMode="auto">
          <a:xfrm>
            <a:off x="6000750" y="6375400"/>
            <a:ext cx="2730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CC0000"/>
                </a:solidFill>
              </a:rPr>
              <a:t>Dr. D.N.D. Hartford, BC Hydro </a:t>
            </a:r>
          </a:p>
        </p:txBody>
      </p:sp>
      <p:sp>
        <p:nvSpPr>
          <p:cNvPr id="56333" name="Text Box 13"/>
          <p:cNvSpPr txBox="1">
            <a:spLocks noChangeArrowheads="1"/>
          </p:cNvSpPr>
          <p:nvPr/>
        </p:nvSpPr>
        <p:spPr bwMode="auto">
          <a:xfrm>
            <a:off x="990600" y="5791200"/>
            <a:ext cx="61604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t>High Forces + Low Resistance + Factor of Safety</a:t>
            </a:r>
          </a:p>
        </p:txBody>
      </p:sp>
      <p:sp>
        <p:nvSpPr>
          <p:cNvPr id="56334" name="Line 14"/>
          <p:cNvSpPr>
            <a:spLocks noChangeShapeType="1"/>
          </p:cNvSpPr>
          <p:nvPr/>
        </p:nvSpPr>
        <p:spPr bwMode="auto">
          <a:xfrm flipV="1">
            <a:off x="6172200" y="5486400"/>
            <a:ext cx="3810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52305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t>Emergence of Risk-Based Engineering</a:t>
            </a:r>
            <a:endParaRPr lang="en-US" sz="3200" b="1" dirty="0"/>
          </a:p>
        </p:txBody>
      </p:sp>
      <p:sp>
        <p:nvSpPr>
          <p:cNvPr id="3" name="Content Placeholder 2"/>
          <p:cNvSpPr>
            <a:spLocks noGrp="1"/>
          </p:cNvSpPr>
          <p:nvPr>
            <p:ph idx="1"/>
          </p:nvPr>
        </p:nvSpPr>
        <p:spPr>
          <a:xfrm>
            <a:off x="762000" y="5334000"/>
            <a:ext cx="8229600" cy="4525963"/>
          </a:xfrm>
        </p:spPr>
        <p:txBody>
          <a:bodyPr/>
          <a:lstStyle/>
          <a:p>
            <a:r>
              <a:rPr lang="en-US" dirty="0" smtClean="0"/>
              <a:t>The </a:t>
            </a:r>
            <a:r>
              <a:rPr lang="en-US" dirty="0"/>
              <a:t>expected value </a:t>
            </a:r>
            <a:r>
              <a:rPr lang="en-US" dirty="0" smtClean="0"/>
              <a:t>is </a:t>
            </a:r>
            <a:r>
              <a:rPr lang="en-US" dirty="0"/>
              <a:t>the product of its </a:t>
            </a:r>
            <a:r>
              <a:rPr lang="en-US" b="1" dirty="0">
                <a:solidFill>
                  <a:srgbClr val="FF0000"/>
                </a:solidFill>
              </a:rPr>
              <a:t>probability</a:t>
            </a:r>
            <a:r>
              <a:rPr lang="en-US" dirty="0">
                <a:solidFill>
                  <a:srgbClr val="FF0000"/>
                </a:solidFill>
              </a:rPr>
              <a:t> </a:t>
            </a:r>
            <a:r>
              <a:rPr lang="en-US" dirty="0"/>
              <a:t>and some measure of its </a:t>
            </a:r>
            <a:r>
              <a:rPr lang="en-US" b="1" dirty="0">
                <a:solidFill>
                  <a:srgbClr val="FF0000"/>
                </a:solidFill>
              </a:rPr>
              <a:t>severity.</a:t>
            </a:r>
          </a:p>
          <a:p>
            <a:endParaRPr lang="en-US" b="1" dirty="0"/>
          </a:p>
        </p:txBody>
      </p:sp>
      <p:sp>
        <p:nvSpPr>
          <p:cNvPr id="5" name="Line 3"/>
          <p:cNvSpPr>
            <a:spLocks noChangeShapeType="1"/>
          </p:cNvSpPr>
          <p:nvPr/>
        </p:nvSpPr>
        <p:spPr bwMode="auto">
          <a:xfrm>
            <a:off x="3076575" y="4733925"/>
            <a:ext cx="209550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 name="Line 4"/>
          <p:cNvSpPr>
            <a:spLocks noChangeShapeType="1"/>
          </p:cNvSpPr>
          <p:nvPr/>
        </p:nvSpPr>
        <p:spPr bwMode="auto">
          <a:xfrm flipV="1">
            <a:off x="3267075" y="2913063"/>
            <a:ext cx="0" cy="2022475"/>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5"/>
          <p:cNvSpPr txBox="1">
            <a:spLocks noChangeArrowheads="1"/>
          </p:cNvSpPr>
          <p:nvPr/>
        </p:nvSpPr>
        <p:spPr bwMode="auto">
          <a:xfrm>
            <a:off x="3267075" y="4800600"/>
            <a:ext cx="1905000" cy="304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b="1">
                <a:latin typeface="Tahoma" pitchFamily="34" charset="0"/>
                <a:ea typeface="ＭＳ Ｐゴシック" pitchFamily="80" charset="-128"/>
                <a:cs typeface="Arial" charset="0"/>
              </a:rPr>
              <a:t>Event probability</a:t>
            </a:r>
          </a:p>
        </p:txBody>
      </p:sp>
      <p:sp>
        <p:nvSpPr>
          <p:cNvPr id="8" name="Text Box 6"/>
          <p:cNvSpPr txBox="1">
            <a:spLocks noChangeArrowheads="1"/>
          </p:cNvSpPr>
          <p:nvPr/>
        </p:nvSpPr>
        <p:spPr bwMode="auto">
          <a:xfrm rot="16200000">
            <a:off x="1960562" y="3648076"/>
            <a:ext cx="2022475" cy="304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b="1" dirty="0">
                <a:latin typeface="Tahoma" pitchFamily="34" charset="0"/>
                <a:ea typeface="ＭＳ Ｐゴシック" pitchFamily="80" charset="-128"/>
                <a:cs typeface="Arial" charset="0"/>
              </a:rPr>
              <a:t>Event consequence</a:t>
            </a:r>
          </a:p>
        </p:txBody>
      </p:sp>
      <p:sp>
        <p:nvSpPr>
          <p:cNvPr id="9" name="Freeform 7"/>
          <p:cNvSpPr>
            <a:spLocks/>
          </p:cNvSpPr>
          <p:nvPr/>
        </p:nvSpPr>
        <p:spPr bwMode="auto">
          <a:xfrm>
            <a:off x="3638550" y="2971800"/>
            <a:ext cx="1524000" cy="1600200"/>
          </a:xfrm>
          <a:custGeom>
            <a:avLst/>
            <a:gdLst>
              <a:gd name="T0" fmla="*/ 0 w 960"/>
              <a:gd name="T1" fmla="*/ 0 h 1008"/>
              <a:gd name="T2" fmla="*/ 2147483647 w 960"/>
              <a:gd name="T3" fmla="*/ 2147483647 h 1008"/>
              <a:gd name="T4" fmla="*/ 2147483647 w 960"/>
              <a:gd name="T5" fmla="*/ 2147483647 h 1008"/>
              <a:gd name="T6" fmla="*/ 0 60000 65536"/>
              <a:gd name="T7" fmla="*/ 0 60000 65536"/>
              <a:gd name="T8" fmla="*/ 0 60000 65536"/>
            </a:gdLst>
            <a:ahLst/>
            <a:cxnLst>
              <a:cxn ang="T6">
                <a:pos x="T0" y="T1"/>
              </a:cxn>
              <a:cxn ang="T7">
                <a:pos x="T2" y="T3"/>
              </a:cxn>
              <a:cxn ang="T8">
                <a:pos x="T4" y="T5"/>
              </a:cxn>
            </a:cxnLst>
            <a:rect l="0" t="0" r="r" b="b"/>
            <a:pathLst>
              <a:path w="960" h="1008">
                <a:moveTo>
                  <a:pt x="0" y="0"/>
                </a:moveTo>
                <a:cubicBezTo>
                  <a:pt x="16" y="300"/>
                  <a:pt x="32" y="600"/>
                  <a:pt x="192" y="768"/>
                </a:cubicBezTo>
                <a:cubicBezTo>
                  <a:pt x="352" y="936"/>
                  <a:pt x="832" y="968"/>
                  <a:pt x="960" y="1008"/>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 name="Freeform 8"/>
          <p:cNvSpPr>
            <a:spLocks/>
          </p:cNvSpPr>
          <p:nvPr/>
        </p:nvSpPr>
        <p:spPr bwMode="auto">
          <a:xfrm>
            <a:off x="4095750" y="2971800"/>
            <a:ext cx="985838" cy="990600"/>
          </a:xfrm>
          <a:custGeom>
            <a:avLst/>
            <a:gdLst>
              <a:gd name="T0" fmla="*/ 0 w 672"/>
              <a:gd name="T1" fmla="*/ 0 h 624"/>
              <a:gd name="T2" fmla="*/ 2147483647 w 672"/>
              <a:gd name="T3" fmla="*/ 2147483647 h 624"/>
              <a:gd name="T4" fmla="*/ 2147483647 w 672"/>
              <a:gd name="T5" fmla="*/ 2147483647 h 624"/>
              <a:gd name="T6" fmla="*/ 0 60000 65536"/>
              <a:gd name="T7" fmla="*/ 0 60000 65536"/>
              <a:gd name="T8" fmla="*/ 0 60000 65536"/>
            </a:gdLst>
            <a:ahLst/>
            <a:cxnLst>
              <a:cxn ang="T6">
                <a:pos x="T0" y="T1"/>
              </a:cxn>
              <a:cxn ang="T7">
                <a:pos x="T2" y="T3"/>
              </a:cxn>
              <a:cxn ang="T8">
                <a:pos x="T4" y="T5"/>
              </a:cxn>
            </a:cxnLst>
            <a:rect l="0" t="0" r="r" b="b"/>
            <a:pathLst>
              <a:path w="672" h="624">
                <a:moveTo>
                  <a:pt x="0" y="0"/>
                </a:moveTo>
                <a:cubicBezTo>
                  <a:pt x="64" y="188"/>
                  <a:pt x="128" y="376"/>
                  <a:pt x="240" y="480"/>
                </a:cubicBezTo>
                <a:cubicBezTo>
                  <a:pt x="352" y="584"/>
                  <a:pt x="600" y="600"/>
                  <a:pt x="672" y="624"/>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 name="Oval 11"/>
          <p:cNvSpPr>
            <a:spLocks noChangeArrowheads="1"/>
          </p:cNvSpPr>
          <p:nvPr/>
        </p:nvSpPr>
        <p:spPr bwMode="auto">
          <a:xfrm>
            <a:off x="4572000" y="3200400"/>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2" name="Oval 12"/>
          <p:cNvSpPr>
            <a:spLocks noChangeArrowheads="1"/>
          </p:cNvSpPr>
          <p:nvPr/>
        </p:nvSpPr>
        <p:spPr bwMode="auto">
          <a:xfrm>
            <a:off x="4191000" y="3810000"/>
            <a:ext cx="152400" cy="152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3" name="Oval 13"/>
          <p:cNvSpPr>
            <a:spLocks noChangeArrowheads="1"/>
          </p:cNvSpPr>
          <p:nvPr/>
        </p:nvSpPr>
        <p:spPr bwMode="auto">
          <a:xfrm>
            <a:off x="4648200" y="4267200"/>
            <a:ext cx="152400" cy="152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 name="Oval 14"/>
          <p:cNvSpPr>
            <a:spLocks noChangeArrowheads="1"/>
          </p:cNvSpPr>
          <p:nvPr/>
        </p:nvSpPr>
        <p:spPr bwMode="auto">
          <a:xfrm>
            <a:off x="3886200" y="3657600"/>
            <a:ext cx="152400" cy="152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 name="Oval 15"/>
          <p:cNvSpPr>
            <a:spLocks noChangeArrowheads="1"/>
          </p:cNvSpPr>
          <p:nvPr/>
        </p:nvSpPr>
        <p:spPr bwMode="auto">
          <a:xfrm>
            <a:off x="4648200" y="3581400"/>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6" name="Oval 16"/>
          <p:cNvSpPr>
            <a:spLocks noChangeArrowheads="1"/>
          </p:cNvSpPr>
          <p:nvPr/>
        </p:nvSpPr>
        <p:spPr bwMode="auto">
          <a:xfrm>
            <a:off x="4953000" y="3733800"/>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Oval 17"/>
          <p:cNvSpPr>
            <a:spLocks noChangeArrowheads="1"/>
          </p:cNvSpPr>
          <p:nvPr/>
        </p:nvSpPr>
        <p:spPr bwMode="auto">
          <a:xfrm>
            <a:off x="5029200" y="3048000"/>
            <a:ext cx="152400" cy="1524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 name="Oval 18"/>
          <p:cNvSpPr>
            <a:spLocks noChangeArrowheads="1"/>
          </p:cNvSpPr>
          <p:nvPr/>
        </p:nvSpPr>
        <p:spPr bwMode="auto">
          <a:xfrm>
            <a:off x="4191000" y="4114800"/>
            <a:ext cx="152400" cy="152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 name="Oval 19"/>
          <p:cNvSpPr>
            <a:spLocks noChangeArrowheads="1"/>
          </p:cNvSpPr>
          <p:nvPr/>
        </p:nvSpPr>
        <p:spPr bwMode="auto">
          <a:xfrm>
            <a:off x="3505200" y="4343400"/>
            <a:ext cx="152400" cy="1524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0" name="Oval 20"/>
          <p:cNvSpPr>
            <a:spLocks noChangeArrowheads="1"/>
          </p:cNvSpPr>
          <p:nvPr/>
        </p:nvSpPr>
        <p:spPr bwMode="auto">
          <a:xfrm>
            <a:off x="3505200" y="4038600"/>
            <a:ext cx="152400" cy="1524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1" name="Oval 21"/>
          <p:cNvSpPr>
            <a:spLocks noChangeArrowheads="1"/>
          </p:cNvSpPr>
          <p:nvPr/>
        </p:nvSpPr>
        <p:spPr bwMode="auto">
          <a:xfrm>
            <a:off x="4467225" y="4510088"/>
            <a:ext cx="152400" cy="152400"/>
          </a:xfrm>
          <a:prstGeom prst="ellipse">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2" name="Oval 22"/>
          <p:cNvSpPr>
            <a:spLocks noChangeArrowheads="1"/>
          </p:cNvSpPr>
          <p:nvPr/>
        </p:nvSpPr>
        <p:spPr bwMode="auto">
          <a:xfrm>
            <a:off x="3962400" y="3048000"/>
            <a:ext cx="152400" cy="152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3" name="Text Box 23"/>
          <p:cNvSpPr txBox="1">
            <a:spLocks noChangeArrowheads="1"/>
          </p:cNvSpPr>
          <p:nvPr/>
        </p:nvSpPr>
        <p:spPr bwMode="auto">
          <a:xfrm>
            <a:off x="3338513" y="2590800"/>
            <a:ext cx="1752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b="1" i="1">
                <a:solidFill>
                  <a:schemeClr val="accent2"/>
                </a:solidFill>
                <a:latin typeface="Tahoma" pitchFamily="34" charset="0"/>
                <a:ea typeface="ＭＳ Ｐゴシック" pitchFamily="80" charset="-128"/>
                <a:cs typeface="Arial" charset="0"/>
              </a:rPr>
              <a:t>Portfolio of risks</a:t>
            </a:r>
          </a:p>
        </p:txBody>
      </p:sp>
      <p:sp>
        <p:nvSpPr>
          <p:cNvPr id="24" name="Text Box 24"/>
          <p:cNvSpPr txBox="1">
            <a:spLocks noChangeArrowheads="1"/>
          </p:cNvSpPr>
          <p:nvPr/>
        </p:nvSpPr>
        <p:spPr bwMode="auto">
          <a:xfrm>
            <a:off x="5133975" y="2986088"/>
            <a:ext cx="1066800" cy="2746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a:latin typeface="Tahoma" pitchFamily="34" charset="0"/>
                <a:ea typeface="ＭＳ Ｐゴシック" pitchFamily="80" charset="-128"/>
                <a:cs typeface="Arial" charset="0"/>
              </a:rPr>
              <a:t>Event</a:t>
            </a:r>
          </a:p>
        </p:txBody>
      </p:sp>
      <p:sp>
        <p:nvSpPr>
          <p:cNvPr id="25" name="Line 25"/>
          <p:cNvSpPr>
            <a:spLocks noChangeShapeType="1"/>
          </p:cNvSpPr>
          <p:nvPr/>
        </p:nvSpPr>
        <p:spPr bwMode="auto">
          <a:xfrm flipV="1">
            <a:off x="3276600" y="3200400"/>
            <a:ext cx="17526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26"/>
          <p:cNvSpPr txBox="1">
            <a:spLocks noChangeArrowheads="1"/>
          </p:cNvSpPr>
          <p:nvPr/>
        </p:nvSpPr>
        <p:spPr bwMode="auto">
          <a:xfrm rot="19085820">
            <a:off x="3643313" y="3608388"/>
            <a:ext cx="1066800" cy="274637"/>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200">
                <a:latin typeface="Tahoma" pitchFamily="34" charset="0"/>
                <a:ea typeface="ＭＳ Ｐゴシック" pitchFamily="80" charset="-128"/>
                <a:cs typeface="Arial" charset="0"/>
              </a:rPr>
              <a:t>Rank-order</a:t>
            </a:r>
          </a:p>
        </p:txBody>
      </p:sp>
      <p:sp>
        <p:nvSpPr>
          <p:cNvPr id="4" name="Rectangle 3"/>
          <p:cNvSpPr/>
          <p:nvPr/>
        </p:nvSpPr>
        <p:spPr>
          <a:xfrm>
            <a:off x="762000" y="1295400"/>
            <a:ext cx="7924800" cy="1077218"/>
          </a:xfrm>
          <a:prstGeom prst="rect">
            <a:avLst/>
          </a:prstGeom>
        </p:spPr>
        <p:txBody>
          <a:bodyPr wrap="square">
            <a:spAutoFit/>
          </a:bodyPr>
          <a:lstStyle/>
          <a:p>
            <a:pPr marL="342900" lvl="0" indent="-342900">
              <a:spcBef>
                <a:spcPct val="20000"/>
              </a:spcBef>
              <a:buFont typeface="Arial" pitchFamily="34" charset="0"/>
              <a:buChar char="•"/>
            </a:pPr>
            <a:r>
              <a:rPr lang="en-US" sz="3200" b="1" dirty="0">
                <a:solidFill>
                  <a:prstClr val="black"/>
                </a:solidFill>
              </a:rPr>
              <a:t>Risk</a:t>
            </a:r>
            <a:r>
              <a:rPr lang="en-US" sz="3200" dirty="0">
                <a:solidFill>
                  <a:prstClr val="black"/>
                </a:solidFill>
              </a:rPr>
              <a:t> = the expected value of an unwanted event which may or may not occur.</a:t>
            </a:r>
          </a:p>
        </p:txBody>
      </p:sp>
    </p:spTree>
    <p:extLst>
      <p:ext uri="{BB962C8B-B14F-4D97-AF65-F5344CB8AC3E}">
        <p14:creationId xmlns:p14="http://schemas.microsoft.com/office/powerpoint/2010/main" val="3790803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What Have We Learned Lately?</a:t>
            </a:r>
            <a:endParaRPr lang="en-US" sz="3200" b="1" dirty="0"/>
          </a:p>
        </p:txBody>
      </p:sp>
      <p:sp>
        <p:nvSpPr>
          <p:cNvPr id="3" name="Content Placeholder 2"/>
          <p:cNvSpPr>
            <a:spLocks noGrp="1"/>
          </p:cNvSpPr>
          <p:nvPr>
            <p:ph idx="1"/>
          </p:nvPr>
        </p:nvSpPr>
        <p:spPr>
          <a:xfrm>
            <a:off x="457200" y="1447800"/>
            <a:ext cx="8229600" cy="5181600"/>
          </a:xfrm>
        </p:spPr>
        <p:txBody>
          <a:bodyPr>
            <a:normAutofit/>
          </a:bodyPr>
          <a:lstStyle/>
          <a:p>
            <a:endParaRPr lang="en-US" b="1" dirty="0"/>
          </a:p>
          <a:p>
            <a:r>
              <a:rPr lang="en-US" b="1" dirty="0" smtClean="0"/>
              <a:t>Hurricane Katrina 2005</a:t>
            </a:r>
          </a:p>
          <a:p>
            <a:endParaRPr lang="en-US" b="1" dirty="0"/>
          </a:p>
          <a:p>
            <a:r>
              <a:rPr lang="en-US" b="1" dirty="0" smtClean="0"/>
              <a:t>Missouri/Mississippi River Flooding 2011</a:t>
            </a:r>
          </a:p>
          <a:p>
            <a:endParaRPr lang="en-US" b="1" dirty="0" smtClean="0"/>
          </a:p>
          <a:p>
            <a:r>
              <a:rPr lang="en-US" b="1" dirty="0" smtClean="0"/>
              <a:t>Super Storm Sandy 2012</a:t>
            </a:r>
          </a:p>
          <a:p>
            <a:endParaRPr lang="en-US" b="1" dirty="0"/>
          </a:p>
          <a:p>
            <a:pPr marL="457200" lvl="1" indent="0">
              <a:buNone/>
            </a:pPr>
            <a:endParaRPr lang="en-US" dirty="0"/>
          </a:p>
        </p:txBody>
      </p:sp>
    </p:spTree>
    <p:extLst>
      <p:ext uri="{BB962C8B-B14F-4D97-AF65-F5344CB8AC3E}">
        <p14:creationId xmlns:p14="http://schemas.microsoft.com/office/powerpoint/2010/main" val="2115922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KATRINA-tr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38200"/>
            <a:ext cx="8229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5448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1633</Words>
  <Application>Microsoft Office PowerPoint</Application>
  <PresentationFormat>On-screen Show (4:3)</PresentationFormat>
  <Paragraphs>358</Paragraphs>
  <Slides>56</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Image</vt:lpstr>
      <vt:lpstr>County Engineers Association of Maryland Fall Conference 2013</vt:lpstr>
      <vt:lpstr>Issue: Ethics in an Uncertain Future</vt:lpstr>
      <vt:lpstr>Things That Lead to Ethical Engineering</vt:lpstr>
      <vt:lpstr>Things that Lead to  Failure</vt:lpstr>
      <vt:lpstr>The Challenger Disaster</vt:lpstr>
      <vt:lpstr>Traditional Deterministic Design </vt:lpstr>
      <vt:lpstr>Emergence of Risk-Based Engineering</vt:lpstr>
      <vt:lpstr>What Have We Learned Lately?</vt:lpstr>
      <vt:lpstr>PowerPoint Presentation</vt:lpstr>
      <vt:lpstr>New Orleans, Katrina,  August 29, 2005</vt:lpstr>
      <vt:lpstr>PowerPoint Presentation</vt:lpstr>
      <vt:lpstr>New Orleans Hurricane Protection System</vt:lpstr>
      <vt:lpstr>The Protection System in part increased risk by encouraging development in vulnerable areas</vt:lpstr>
      <vt:lpstr>PowerPoint Presentation</vt:lpstr>
      <vt:lpstr> </vt:lpstr>
      <vt:lpstr>What Does History Suggest?</vt:lpstr>
      <vt:lpstr>PowerPoint Presentation</vt:lpstr>
      <vt:lpstr>New Barrier, IHNC/GIWW</vt:lpstr>
      <vt:lpstr>100-year vs 500-year Flood Depth Maps</vt:lpstr>
      <vt:lpstr>PowerPoint Presentation</vt:lpstr>
      <vt:lpstr>PowerPoint Presentation</vt:lpstr>
      <vt:lpstr>PowerPoint Presentation</vt:lpstr>
      <vt:lpstr>PowerPoint Presentation</vt:lpstr>
      <vt:lpstr>b</vt:lpstr>
      <vt:lpstr>Missouri River Basin - Annual Runoff above Sioux City, Iowa</vt:lpstr>
      <vt:lpstr>PowerPoint Presentation</vt:lpstr>
      <vt:lpstr>PowerPoint Presentation</vt:lpstr>
      <vt:lpstr>PowerPoint Presentation</vt:lpstr>
      <vt:lpstr>PowerPoint Presentation</vt:lpstr>
      <vt:lpstr>Project  Design  Flood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Gate, N.J.,  November 2012</vt:lpstr>
      <vt:lpstr>PowerPoint Presentation</vt:lpstr>
      <vt:lpstr>What Have We Learned Lately</vt:lpstr>
      <vt:lpstr>A new study points to the rapidly escalating risk of Sandy-magnitude flooding events in the New York City area. The study, published Thursday in the Bulletin of the American Meteorological Society, found that sea level rise has already doubled the annual probability of a Sandy-level flood in New York City since 1950.</vt:lpstr>
      <vt:lpstr>PowerPoint Presentation</vt:lpstr>
      <vt:lpstr>PowerPoint Presentation</vt:lpstr>
      <vt:lpstr>A SEA LEVEL RISE RESPONSE STRATEGY FOR THE STATE OF MARYLAND</vt:lpstr>
      <vt:lpstr>PowerPoint Presentation</vt:lpstr>
      <vt:lpstr>Updating Maryland’s Sea-level Rise Projections</vt:lpstr>
      <vt:lpstr>PowerPoint Presentation</vt:lpstr>
      <vt:lpstr>What Does This Mean Going Forward?</vt:lpstr>
      <vt:lpstr>Philosophy</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Engineers Association of Maryland Fall Conference</dc:title>
  <dc:creator>Link</dc:creator>
  <cp:lastModifiedBy>Link</cp:lastModifiedBy>
  <cp:revision>42</cp:revision>
  <dcterms:created xsi:type="dcterms:W3CDTF">2013-09-12T17:22:33Z</dcterms:created>
  <dcterms:modified xsi:type="dcterms:W3CDTF">2013-09-20T11:27:16Z</dcterms:modified>
</cp:coreProperties>
</file>