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3" r:id="rId2"/>
    <p:sldId id="287" r:id="rId3"/>
    <p:sldId id="282" r:id="rId4"/>
    <p:sldId id="290" r:id="rId5"/>
    <p:sldId id="260" r:id="rId6"/>
    <p:sldId id="261" r:id="rId7"/>
    <p:sldId id="293" r:id="rId8"/>
    <p:sldId id="256" r:id="rId9"/>
    <p:sldId id="265" r:id="rId10"/>
    <p:sldId id="294" r:id="rId11"/>
    <p:sldId id="269" r:id="rId12"/>
    <p:sldId id="270" r:id="rId13"/>
    <p:sldId id="295" r:id="rId14"/>
    <p:sldId id="292" r:id="rId15"/>
    <p:sldId id="286" r:id="rId16"/>
    <p:sldId id="276" r:id="rId17"/>
    <p:sldId id="296" r:id="rId18"/>
    <p:sldId id="285" r:id="rId19"/>
    <p:sldId id="288" r:id="rId20"/>
    <p:sldId id="289" r:id="rId21"/>
    <p:sldId id="281" r:id="rId22"/>
    <p:sldId id="291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338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B2776-6F6B-410C-8B2D-087332D96AC0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9432B-B1D5-4110-878E-927D4D41D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BB558-6023-4B8F-AF6B-6C51A316EE9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774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38CB-DC2A-4D7B-856F-2F3E880EA93A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01A6-94CA-41A0-AFA6-DC0CD2D0E4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38CB-DC2A-4D7B-856F-2F3E880EA93A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01A6-94CA-41A0-AFA6-DC0CD2D0E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38CB-DC2A-4D7B-856F-2F3E880EA93A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01A6-94CA-41A0-AFA6-DC0CD2D0E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38CB-DC2A-4D7B-856F-2F3E880EA93A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01A6-94CA-41A0-AFA6-DC0CD2D0E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38CB-DC2A-4D7B-856F-2F3E880EA93A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01A6-94CA-41A0-AFA6-DC0CD2D0E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38CB-DC2A-4D7B-856F-2F3E880EA93A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01A6-94CA-41A0-AFA6-DC0CD2D0E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38CB-DC2A-4D7B-856F-2F3E880EA93A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01A6-94CA-41A0-AFA6-DC0CD2D0E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38CB-DC2A-4D7B-856F-2F3E880EA93A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01A6-94CA-41A0-AFA6-DC0CD2D0E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38CB-DC2A-4D7B-856F-2F3E880EA93A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01A6-94CA-41A0-AFA6-DC0CD2D0E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38CB-DC2A-4D7B-856F-2F3E880EA93A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01A6-94CA-41A0-AFA6-DC0CD2D0E4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EB338CB-DC2A-4D7B-856F-2F3E880EA93A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D5001A6-94CA-41A0-AFA6-DC0CD2D0E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EB338CB-DC2A-4D7B-856F-2F3E880EA93A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D5001A6-94CA-41A0-AFA6-DC0CD2D0E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microsoft.com/office/2007/relationships/hdphoto" Target="../media/hdphoto1.wdp"/><Relationship Id="rId4" Type="http://schemas.openxmlformats.org/officeDocument/2006/relationships/image" Target="../media/image17.jpe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Wayne@reconconstruction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joe.nagy@isco-pipe.com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polak@EJBreneman.co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keith@kimengineering.com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jpeg"/><Relationship Id="rId7" Type="http://schemas.openxmlformats.org/officeDocument/2006/relationships/image" Target="../media/image32.jpeg"/><Relationship Id="rId2" Type="http://schemas.openxmlformats.org/officeDocument/2006/relationships/hyperlink" Target="mailto:Mgriffin@conteches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pgallant@gmail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gif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peaster@umd.ed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gif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CEAM%202013%20-%20MetroCount.ppsx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pcorridon@metrocount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cingram@slurrypavers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ina@dicarlo1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hoffmaster@pleasantsconstruction.com" TargetMode="Externa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tom@marylandconcrete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AM_60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603582" cy="14478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04800" y="990600"/>
            <a:ext cx="8534400" cy="4343400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2013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Fall</a:t>
            </a:r>
            <a:r>
              <a:rPr kumimoji="0" lang="fr-FR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Conference</a:t>
            </a:r>
            <a:r>
              <a:rPr kumimoji="0" lang="fr-FR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Exhibitors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562600"/>
            <a:ext cx="8077200" cy="1219200"/>
          </a:xfrm>
        </p:spPr>
        <p:txBody>
          <a:bodyPr anchor="t"/>
          <a:lstStyle/>
          <a:p>
            <a:r>
              <a:rPr lang="en-US" dirty="0" smtClean="0"/>
              <a:t>Charles R. Mitchell, P.E.	cmitchell@specializedengineering.com	   </a:t>
            </a:r>
          </a:p>
          <a:p>
            <a:r>
              <a:rPr lang="en-US" dirty="0" smtClean="0"/>
              <a:t>or	</a:t>
            </a:r>
          </a:p>
          <a:p>
            <a:r>
              <a:rPr lang="en-US" dirty="0" smtClean="0"/>
              <a:t>David S. Schultz, P.E.	dschultz@specializedengineering.com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5181600"/>
            <a:ext cx="1219200" cy="280416"/>
          </a:xfrm>
          <a:prstGeom prst="rect">
            <a:avLst/>
          </a:prstGeom>
        </p:spPr>
        <p:txBody>
          <a:bodyPr vert="horz" lIns="118872" tIns="0" rIns="45720" bIns="0" rtlCol="0"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Contact:</a:t>
            </a:r>
          </a:p>
        </p:txBody>
      </p:sp>
      <p:pic>
        <p:nvPicPr>
          <p:cNvPr id="8" name="Picture 7" descr="CEAM_60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603582" cy="1447800"/>
          </a:xfrm>
          <a:prstGeom prst="rect">
            <a:avLst/>
          </a:prstGeom>
        </p:spPr>
      </p:pic>
      <p:grpSp>
        <p:nvGrpSpPr>
          <p:cNvPr id="2" name="Group 8"/>
          <p:cNvGrpSpPr/>
          <p:nvPr/>
        </p:nvGrpSpPr>
        <p:grpSpPr>
          <a:xfrm>
            <a:off x="1828800" y="0"/>
            <a:ext cx="7315200" cy="1143000"/>
            <a:chOff x="1828800" y="0"/>
            <a:chExt cx="7315200" cy="1143000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1828800" y="0"/>
              <a:ext cx="7315200" cy="1143000"/>
            </a:xfrm>
            <a:prstGeom prst="rect">
              <a:avLst/>
            </a:prstGeom>
          </p:spPr>
          <p:txBody>
            <a:bodyPr vert="horz" lIns="91440" tIns="0" rIns="45720" bIns="0" rtlCol="0" anchor="t">
              <a:normAutofit fontScale="92500"/>
              <a:scene3d>
                <a:camera prst="orthographicFront"/>
                <a:lightRig rig="threePt" dir="t">
                  <a:rot lat="0" lon="0" rev="4800000"/>
                </a:lightRig>
              </a:scene3d>
              <a:sp3d prstMaterial="matte">
                <a:bevelT w="50800" h="1016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2013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Fall</a:t>
              </a: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Conference</a:t>
              </a: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Exhibitor</a:t>
              </a:r>
              <a:endPara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905000" y="762000"/>
              <a:ext cx="7086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I:\MKTG INFO SYSTEM (MIS)\Graphics\Logos\Specialized Engineering\SE_Large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1" y="1192551"/>
            <a:ext cx="4940299" cy="1704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:\MKTG INFO SYSTEM (MIS)\Graphics\Photos\Projects\Frederick Bridges\Frederick Brid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664" y="3077528"/>
            <a:ext cx="2195829" cy="1646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:\BUSINESS DEVELOPMENT\Promotional Item Orders\Booth Display\Booth to-send photos\Rt 355 Relocated Jan 20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34" y="3077528"/>
            <a:ext cx="2409966" cy="1646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I:\BUSINESS DEVELOPMENT\Promotional Item Orders\Booth Display\Photos\ICC\IMG_13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1" y="3073552"/>
            <a:ext cx="2530333" cy="1646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:\MKTG INFO SYSTEM (MIS)\Graphics\Photos\Projects\Frederick WWTP\Frederick WWTP 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77528"/>
            <a:ext cx="2238234" cy="1646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410200"/>
            <a:ext cx="8077200" cy="737616"/>
          </a:xfrm>
        </p:spPr>
        <p:txBody>
          <a:bodyPr/>
          <a:lstStyle/>
          <a:p>
            <a:r>
              <a:rPr lang="en-US" b="1" dirty="0" smtClean="0"/>
              <a:t>Wayne Cleaver </a:t>
            </a:r>
          </a:p>
          <a:p>
            <a:r>
              <a:rPr lang="en-US" b="1" u="sng" dirty="0" smtClean="0">
                <a:hlinkClick r:id="rId2"/>
              </a:rPr>
              <a:t>Wayne@reconconstruction.com</a:t>
            </a:r>
            <a:r>
              <a:rPr lang="en-US" b="1" dirty="0" smtClean="0"/>
              <a:t> 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5181600"/>
            <a:ext cx="1219200" cy="280416"/>
          </a:xfrm>
          <a:prstGeom prst="rect">
            <a:avLst/>
          </a:prstGeom>
        </p:spPr>
        <p:txBody>
          <a:bodyPr vert="horz" lIns="118872" tIns="0" rIns="45720" bIns="0" rtlCol="0"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Contact:</a:t>
            </a:r>
          </a:p>
        </p:txBody>
      </p:sp>
      <p:pic>
        <p:nvPicPr>
          <p:cNvPr id="7" name="Picture 6" descr="CEAM_60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1603582" cy="14478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28800" y="0"/>
            <a:ext cx="7315200" cy="1143000"/>
            <a:chOff x="1828800" y="0"/>
            <a:chExt cx="7315200" cy="1143000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1828800" y="0"/>
              <a:ext cx="7315200" cy="1143000"/>
            </a:xfrm>
            <a:prstGeom prst="rect">
              <a:avLst/>
            </a:prstGeom>
          </p:spPr>
          <p:txBody>
            <a:bodyPr vert="horz" lIns="91440" tIns="0" rIns="45720" bIns="0" rtlCol="0" anchor="t">
              <a:normAutofit fontScale="92500"/>
              <a:scene3d>
                <a:camera prst="orthographicFront"/>
                <a:lightRig rig="threePt" dir="t">
                  <a:rot lat="0" lon="0" rev="4800000"/>
                </a:lightRig>
              </a:scene3d>
              <a:sp3d prstMaterial="matte">
                <a:bevelT w="50800" h="1016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2013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Fall</a:t>
              </a: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Conference</a:t>
              </a: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Exhibitor</a:t>
              </a:r>
              <a:endPara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905000" y="685800"/>
              <a:ext cx="7086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324600" y="5486400"/>
            <a:ext cx="24062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en-US" sz="2000" b="1" dirty="0" smtClean="0">
                <a:solidFill>
                  <a:srgbClr val="FFFFFF"/>
                </a:solidFill>
              </a:rPr>
              <a:t>office: </a:t>
            </a:r>
            <a:r>
              <a:rPr lang="en-US" sz="2000" b="1" dirty="0" smtClean="0"/>
              <a:t>717-779-0663</a:t>
            </a:r>
            <a:endParaRPr lang="en-US" sz="2000" b="1" dirty="0" smtClean="0">
              <a:solidFill>
                <a:srgbClr val="FFFFFF"/>
              </a:solidFill>
            </a:endParaRPr>
          </a:p>
          <a:p>
            <a:pPr lvl="0" fontAlgn="base"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en-US" sz="2000" b="1" dirty="0" smtClean="0">
                <a:solidFill>
                  <a:srgbClr val="FFFFFF"/>
                </a:solidFill>
              </a:rPr>
              <a:t>fax: </a:t>
            </a:r>
            <a:r>
              <a:rPr lang="en-US" sz="2000" b="1" dirty="0" smtClean="0"/>
              <a:t>717-779-0724</a:t>
            </a:r>
            <a:endParaRPr lang="en-US" sz="2000" b="1" dirty="0" smtClean="0">
              <a:solidFill>
                <a:srgbClr val="FFFFFF"/>
              </a:solidFill>
            </a:endParaRPr>
          </a:p>
        </p:txBody>
      </p:sp>
      <p:pic>
        <p:nvPicPr>
          <p:cNvPr id="12" name="Picture 11" descr="FINAL 2013 RECON COLOR AD 7 X 4 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762000"/>
            <a:ext cx="7162800" cy="43434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355848"/>
            <a:ext cx="8458200" cy="1673352"/>
          </a:xfrm>
        </p:spPr>
        <p:txBody>
          <a:bodyPr/>
          <a:lstStyle/>
          <a:p>
            <a:pPr algn="ctr"/>
            <a:r>
              <a:rPr lang="en-US" b="0" dirty="0" smtClean="0"/>
              <a:t>Snap-</a:t>
            </a:r>
            <a:r>
              <a:rPr lang="en-US" b="0" dirty="0" err="1" smtClean="0"/>
              <a:t>Tite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410200"/>
            <a:ext cx="8077200" cy="737616"/>
          </a:xfrm>
        </p:spPr>
        <p:txBody>
          <a:bodyPr/>
          <a:lstStyle/>
          <a:p>
            <a:r>
              <a:rPr lang="en-US" b="1" dirty="0" smtClean="0"/>
              <a:t>Joe Nagy </a:t>
            </a:r>
          </a:p>
          <a:p>
            <a:r>
              <a:rPr lang="en-US" b="1" u="sng" dirty="0" smtClean="0">
                <a:hlinkClick r:id="rId2"/>
              </a:rPr>
              <a:t>joe.nagy@isco-pipe.com</a:t>
            </a:r>
            <a:r>
              <a:rPr lang="en-US" b="1" dirty="0" smtClean="0"/>
              <a:t> 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5181600"/>
            <a:ext cx="1219200" cy="280416"/>
          </a:xfrm>
          <a:prstGeom prst="rect">
            <a:avLst/>
          </a:prstGeom>
        </p:spPr>
        <p:txBody>
          <a:bodyPr vert="horz" lIns="118872" tIns="0" rIns="45720" bIns="0" rtlCol="0"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Contact:</a:t>
            </a:r>
          </a:p>
        </p:txBody>
      </p:sp>
      <p:pic>
        <p:nvPicPr>
          <p:cNvPr id="7" name="Picture 6" descr="CEAM_60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1603582" cy="1447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828800" y="0"/>
            <a:ext cx="7315200" cy="1143000"/>
          </a:xfrm>
          <a:prstGeom prst="rect">
            <a:avLst/>
          </a:prstGeom>
        </p:spPr>
        <p:txBody>
          <a:bodyPr vert="horz" lIns="91440" tIns="0" rIns="45720" bIns="0" rtlCol="0" anchor="t">
            <a:normAutofit fontScale="92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2013 </a:t>
            </a:r>
            <a:r>
              <a:rPr kumimoji="0" lang="fr-FR" sz="4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Fall</a:t>
            </a:r>
            <a:r>
              <a:rPr kumimoji="0" lang="fr-FR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4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Conference</a:t>
            </a:r>
            <a:r>
              <a:rPr kumimoji="0" lang="fr-FR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4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Exhibitor</a:t>
            </a:r>
            <a:endParaRPr kumimoji="0" lang="en-US" sz="47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905000" y="762000"/>
            <a:ext cx="7086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324600" y="5486400"/>
            <a:ext cx="247516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en-US" sz="2000" b="1" dirty="0" smtClean="0">
                <a:solidFill>
                  <a:srgbClr val="FFFFFF"/>
                </a:solidFill>
              </a:rPr>
              <a:t>office: </a:t>
            </a:r>
            <a:r>
              <a:rPr lang="en-US" sz="2000" b="1" dirty="0" smtClean="0"/>
              <a:t>304-224-4800 </a:t>
            </a:r>
            <a:endParaRPr lang="en-US" sz="2000" b="1" dirty="0" smtClean="0">
              <a:solidFill>
                <a:srgbClr val="FFFFFF"/>
              </a:solidFill>
            </a:endParaRPr>
          </a:p>
          <a:p>
            <a:pPr lvl="0" fontAlgn="base"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en-US" sz="2000" b="1" dirty="0" smtClean="0">
                <a:solidFill>
                  <a:srgbClr val="FFFFFF"/>
                </a:solidFill>
              </a:rPr>
              <a:t>fax: </a:t>
            </a:r>
            <a:r>
              <a:rPr lang="en-US" sz="2000" b="1" dirty="0" smtClean="0"/>
              <a:t>502-235-8109 </a:t>
            </a:r>
            <a:endParaRPr lang="en-US" sz="20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9686" y="838200"/>
            <a:ext cx="3731754" cy="256032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462016"/>
            <a:ext cx="8077200" cy="1066800"/>
          </a:xfrm>
        </p:spPr>
        <p:txBody>
          <a:bodyPr/>
          <a:lstStyle/>
          <a:p>
            <a:r>
              <a:rPr lang="en-US" dirty="0" smtClean="0"/>
              <a:t>Craig Marker, P.E.	Jim </a:t>
            </a:r>
            <a:r>
              <a:rPr lang="en-US" dirty="0" err="1" smtClean="0"/>
              <a:t>Echard</a:t>
            </a:r>
            <a:r>
              <a:rPr lang="en-US" dirty="0" smtClean="0"/>
              <a:t>, P.E.		Ed Layton, P.G.	</a:t>
            </a:r>
          </a:p>
          <a:p>
            <a:r>
              <a:rPr lang="en-US" dirty="0" smtClean="0"/>
              <a:t>Middletown, DE		State College, PA		Royersford, PA</a:t>
            </a:r>
          </a:p>
          <a:p>
            <a:r>
              <a:rPr lang="en-US" dirty="0" smtClean="0"/>
              <a:t>302.449.4961		814.238.2060		610.495.5585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1" y="5181600"/>
            <a:ext cx="2514601" cy="280416"/>
          </a:xfrm>
          <a:prstGeom prst="rect">
            <a:avLst/>
          </a:prstGeom>
        </p:spPr>
        <p:txBody>
          <a:bodyPr vert="horz" lIns="118872" tIns="0" rIns="45720" bIns="0" rtlCol="0" anchor="b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Contact: Booth #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52400" y="1676400"/>
            <a:ext cx="5562600" cy="335280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en-US" sz="27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Services BAI provides:</a:t>
            </a:r>
            <a:r>
              <a:rPr lang="en-US" sz="27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7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7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Solid Waste Management</a:t>
            </a:r>
            <a:br>
              <a:rPr lang="en-US" sz="27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7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Shale Gas Development</a:t>
            </a:r>
            <a:br>
              <a:rPr lang="en-US" sz="27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7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Property Reuse &amp; Restoration</a:t>
            </a:r>
            <a:br>
              <a:rPr lang="en-US" sz="27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7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Natural Resources Management</a:t>
            </a:r>
            <a:br>
              <a:rPr lang="en-US" sz="27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7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Energy Transmission Development</a:t>
            </a:r>
            <a:br>
              <a:rPr lang="en-US" sz="27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7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Renewable Energy Development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Picture 7" descr="CEAM_60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1603582" cy="1447800"/>
          </a:xfrm>
          <a:prstGeom prst="rect">
            <a:avLst/>
          </a:prstGeom>
        </p:spPr>
      </p:pic>
      <p:grpSp>
        <p:nvGrpSpPr>
          <p:cNvPr id="4" name="Group 8"/>
          <p:cNvGrpSpPr/>
          <p:nvPr/>
        </p:nvGrpSpPr>
        <p:grpSpPr>
          <a:xfrm>
            <a:off x="1828800" y="0"/>
            <a:ext cx="7315200" cy="1143000"/>
            <a:chOff x="1828800" y="0"/>
            <a:chExt cx="7315200" cy="1143000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1828800" y="0"/>
              <a:ext cx="7315200" cy="1143000"/>
            </a:xfrm>
            <a:prstGeom prst="rect">
              <a:avLst/>
            </a:prstGeom>
          </p:spPr>
          <p:txBody>
            <a:bodyPr vert="horz" lIns="91440" tIns="0" rIns="45720" bIns="0" rtlCol="0" anchor="t">
              <a:normAutofit fontScale="92500"/>
              <a:scene3d>
                <a:camera prst="orthographicFront"/>
                <a:lightRig rig="threePt" dir="t">
                  <a:rot lat="0" lon="0" rev="4800000"/>
                </a:lightRig>
              </a:scene3d>
              <a:sp3d prstMaterial="matte">
                <a:bevelT w="50800" h="1016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2013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Fall</a:t>
              </a: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Conference</a:t>
              </a: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Exhibitor</a:t>
              </a:r>
              <a:endPara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905000" y="762000"/>
              <a:ext cx="7086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257800"/>
            <a:ext cx="7848600" cy="1371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Greg Jakubiak</a:t>
            </a:r>
          </a:p>
          <a:p>
            <a:r>
              <a:rPr lang="en-US" sz="2400" i="1" dirty="0" err="1" smtClean="0">
                <a:solidFill>
                  <a:schemeClr val="tx1"/>
                </a:solidFill>
              </a:rPr>
              <a:t>gjakubiak@kercherei.com</a:t>
            </a:r>
            <a:endParaRPr lang="en-US" sz="2400" i="1" dirty="0" smtClean="0">
              <a:solidFill>
                <a:schemeClr val="tx1"/>
              </a:solidFill>
            </a:endParaRPr>
          </a:p>
          <a:p>
            <a:r>
              <a:rPr lang="en-US" sz="2400" i="1" dirty="0" smtClean="0"/>
              <a:t>443</a:t>
            </a:r>
            <a:r>
              <a:rPr lang="en-US" sz="2400" i="1" dirty="0"/>
              <a:t>-907-</a:t>
            </a:r>
            <a:r>
              <a:rPr lang="en-US" sz="2400" i="1" dirty="0" smtClean="0"/>
              <a:t>5056</a:t>
            </a:r>
            <a:r>
              <a:rPr lang="en-US" sz="2800" i="1" dirty="0" smtClean="0"/>
              <a:t>				        </a:t>
            </a:r>
            <a:r>
              <a:rPr lang="en-US" sz="24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www.kercherei.com</a:t>
            </a:r>
            <a:endParaRPr lang="en-US" sz="2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5181600"/>
            <a:ext cx="1219200" cy="280416"/>
          </a:xfrm>
          <a:prstGeom prst="rect">
            <a:avLst/>
          </a:prstGeom>
        </p:spPr>
        <p:txBody>
          <a:bodyPr vert="horz" lIns="118872" tIns="0" rIns="45720" bIns="0" rtlCol="0"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Contact:</a:t>
            </a:r>
          </a:p>
        </p:txBody>
      </p:sp>
      <p:pic>
        <p:nvPicPr>
          <p:cNvPr id="8" name="Picture 7" descr="CEAM_60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603582" cy="1447800"/>
          </a:xfrm>
          <a:prstGeom prst="rect">
            <a:avLst/>
          </a:prstGeom>
        </p:spPr>
      </p:pic>
      <p:grpSp>
        <p:nvGrpSpPr>
          <p:cNvPr id="2" name="Group 8"/>
          <p:cNvGrpSpPr/>
          <p:nvPr/>
        </p:nvGrpSpPr>
        <p:grpSpPr>
          <a:xfrm>
            <a:off x="1828800" y="0"/>
            <a:ext cx="7315200" cy="1143000"/>
            <a:chOff x="1828800" y="0"/>
            <a:chExt cx="7315200" cy="1143000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1828800" y="0"/>
              <a:ext cx="7315200" cy="1143000"/>
            </a:xfrm>
            <a:prstGeom prst="rect">
              <a:avLst/>
            </a:prstGeom>
          </p:spPr>
          <p:txBody>
            <a:bodyPr vert="horz" lIns="91440" tIns="0" rIns="45720" bIns="0" rtlCol="0" anchor="t">
              <a:normAutofit fontScale="92500"/>
              <a:scene3d>
                <a:camera prst="orthographicFront"/>
                <a:lightRig rig="threePt" dir="t">
                  <a:rot lat="0" lon="0" rev="4800000"/>
                </a:lightRig>
              </a:scene3d>
              <a:sp3d prstMaterial="matte">
                <a:bevelT w="50800" h="1016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2013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Fall</a:t>
              </a: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Conference</a:t>
              </a: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Exhibitor</a:t>
              </a:r>
              <a:endPara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905000" y="762000"/>
              <a:ext cx="7086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6" descr="Sit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43000"/>
            <a:ext cx="3485027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981200"/>
            <a:ext cx="8610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Engineering Services</a:t>
            </a:r>
          </a:p>
          <a:p>
            <a:r>
              <a:rPr lang="en-US" sz="2400" i="1" dirty="0" smtClean="0">
                <a:solidFill>
                  <a:schemeClr val="tx1">
                    <a:lumMod val="85000"/>
                  </a:schemeClr>
                </a:solidFill>
              </a:rPr>
              <a:t>Pavement / Utility / Structural / Traffic / </a:t>
            </a:r>
            <a:r>
              <a:rPr lang="en-US" sz="2400" i="1" dirty="0">
                <a:solidFill>
                  <a:schemeClr val="tx1">
                    <a:lumMod val="85000"/>
                  </a:schemeClr>
                </a:solidFill>
              </a:rPr>
              <a:t>Environmental </a:t>
            </a:r>
            <a:r>
              <a:rPr lang="en-US" sz="2400" i="1" dirty="0" smtClean="0">
                <a:solidFill>
                  <a:schemeClr val="tx1">
                    <a:lumMod val="85000"/>
                  </a:schemeClr>
                </a:solidFill>
              </a:rPr>
              <a:t>/ GIS </a:t>
            </a:r>
            <a:endParaRPr lang="en-US" sz="2400" i="1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sz="2400" i="1" dirty="0" smtClean="0">
                <a:solidFill>
                  <a:schemeClr val="tx1">
                    <a:lumMod val="85000"/>
                  </a:schemeClr>
                </a:solidFill>
              </a:rPr>
              <a:t> Construction Services</a:t>
            </a:r>
          </a:p>
          <a:p>
            <a:endParaRPr lang="en-US" sz="1400" i="1" dirty="0" smtClean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sz="3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Infrastructure Asset Management Services</a:t>
            </a:r>
          </a:p>
          <a:p>
            <a:r>
              <a:rPr lang="en-US" sz="2400" i="1" dirty="0" smtClean="0">
                <a:solidFill>
                  <a:schemeClr val="tx1">
                    <a:lumMod val="85000"/>
                  </a:schemeClr>
                </a:solidFill>
              </a:rPr>
              <a:t>Pavement / Utility / Pedestrian / Maintenance / Bridge / Signs / Signals</a:t>
            </a:r>
          </a:p>
          <a:p>
            <a:r>
              <a:rPr lang="en-US" sz="2400" i="1" dirty="0" smtClean="0">
                <a:solidFill>
                  <a:schemeClr val="tx1">
                    <a:lumMod val="85000"/>
                  </a:schemeClr>
                </a:solidFill>
              </a:rPr>
              <a:t>Sustainability Studies / MAP-21 Compliance</a:t>
            </a:r>
            <a:endParaRPr lang="en-US" sz="2400" i="1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ubtitle 2"/>
          <p:cNvSpPr>
            <a:spLocks noGrp="1"/>
          </p:cNvSpPr>
          <p:nvPr>
            <p:ph type="subTitle" idx="1"/>
          </p:nvPr>
        </p:nvSpPr>
        <p:spPr>
          <a:xfrm>
            <a:off x="533400" y="5334000"/>
            <a:ext cx="8077200" cy="738188"/>
          </a:xfrm>
        </p:spPr>
        <p:txBody>
          <a:bodyPr/>
          <a:lstStyle/>
          <a:p>
            <a:pPr eaLnBrk="1" hangingPunct="1"/>
            <a:r>
              <a:rPr lang="en-US" dirty="0" smtClean="0"/>
              <a:t>Mike </a:t>
            </a:r>
            <a:r>
              <a:rPr lang="en-US" dirty="0" err="1" smtClean="0"/>
              <a:t>Polak</a:t>
            </a:r>
            <a:r>
              <a:rPr lang="en-US" dirty="0" smtClean="0"/>
              <a:t> Partner @ 610-636-0121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5181600"/>
            <a:ext cx="1219200" cy="280988"/>
          </a:xfrm>
          <a:prstGeom prst="rect">
            <a:avLst/>
          </a:prstGeom>
        </p:spPr>
        <p:txBody>
          <a:bodyPr lIns="118872" tIns="0" rIns="45720" bIns="0" anchor="b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  <a:cs typeface="+mn-cs"/>
              </a:rPr>
              <a:t>Contact:</a:t>
            </a: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 bwMode="auto">
          <a:xfrm>
            <a:off x="688975" y="3355975"/>
            <a:ext cx="8077200" cy="16732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/>
              <a:t>	</a:t>
            </a:r>
          </a:p>
        </p:txBody>
      </p:sp>
      <p:pic>
        <p:nvPicPr>
          <p:cNvPr id="13316" name="Picture 7" descr="CEAM_60_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033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828800" y="0"/>
            <a:ext cx="7315200" cy="1143000"/>
            <a:chOff x="1828800" y="0"/>
            <a:chExt cx="7315200" cy="1143000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1828800" y="0"/>
              <a:ext cx="7315200" cy="1143000"/>
            </a:xfrm>
            <a:prstGeom prst="rect">
              <a:avLst/>
            </a:prstGeom>
          </p:spPr>
          <p:txBody>
            <a:bodyPr tIns="0" rIns="45720" bIns="0">
              <a:normAutofit fontScale="92500"/>
              <a:scene3d>
                <a:camera prst="orthographicFront"/>
                <a:lightRig rig="threePt" dir="t">
                  <a:rot lat="0" lon="0" rev="4800000"/>
                </a:lightRig>
              </a:scene3d>
              <a:sp3d prstMaterial="matte">
                <a:bevelT w="50800" h="10160"/>
              </a:sp3d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fr-FR" sz="4700" b="1" dirty="0">
                  <a:solidFill>
                    <a:schemeClr val="accent1">
                      <a:satMod val="150000"/>
                    </a:schemeClr>
                  </a:solidFill>
                  <a:latin typeface="+mj-lt"/>
                  <a:ea typeface="+mj-ea"/>
                  <a:cs typeface="+mj-cs"/>
                </a:rPr>
                <a:t>2013 </a:t>
              </a:r>
              <a:r>
                <a:rPr lang="fr-FR" sz="4700" b="1" dirty="0" err="1">
                  <a:solidFill>
                    <a:schemeClr val="accent1">
                      <a:satMod val="150000"/>
                    </a:schemeClr>
                  </a:solidFill>
                  <a:latin typeface="+mj-lt"/>
                  <a:ea typeface="+mj-ea"/>
                  <a:cs typeface="+mj-cs"/>
                </a:rPr>
                <a:t>Fall</a:t>
              </a:r>
              <a:r>
                <a:rPr lang="fr-FR" sz="4700" b="1" dirty="0">
                  <a:solidFill>
                    <a:schemeClr val="accent1">
                      <a:satMod val="150000"/>
                    </a:schemeClr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fr-FR" sz="4700" b="1" dirty="0" err="1">
                  <a:solidFill>
                    <a:schemeClr val="accent1">
                      <a:satMod val="150000"/>
                    </a:schemeClr>
                  </a:solidFill>
                  <a:latin typeface="+mj-lt"/>
                  <a:ea typeface="+mj-ea"/>
                  <a:cs typeface="+mj-cs"/>
                </a:rPr>
                <a:t>Conference</a:t>
              </a:r>
              <a:r>
                <a:rPr lang="fr-FR" sz="4700" b="1" dirty="0">
                  <a:solidFill>
                    <a:schemeClr val="accent1">
                      <a:satMod val="150000"/>
                    </a:schemeClr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fr-FR" sz="4700" b="1" dirty="0" err="1">
                  <a:solidFill>
                    <a:schemeClr val="accent1">
                      <a:satMod val="150000"/>
                    </a:schemeClr>
                  </a:solidFill>
                  <a:latin typeface="+mj-lt"/>
                  <a:ea typeface="+mj-ea"/>
                  <a:cs typeface="+mj-cs"/>
                </a:rPr>
                <a:t>Exhibitor</a:t>
              </a:r>
              <a:endParaRPr lang="en-US" sz="4700" b="1" dirty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905000" y="762000"/>
              <a:ext cx="7086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318" name="Picture 9" descr="Bren updated logo 2010 3 in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8382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09600" y="6096000"/>
            <a:ext cx="2962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hlinkClick r:id="rId4"/>
              </a:rPr>
              <a:t>Mpolak@EJBreneman.com</a:t>
            </a:r>
            <a:r>
              <a:rPr lang="en-US" b="1" dirty="0" smtClean="0"/>
              <a:t>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355848"/>
            <a:ext cx="8458200" cy="1673352"/>
          </a:xfrm>
        </p:spPr>
        <p:txBody>
          <a:bodyPr/>
          <a:lstStyle/>
          <a:p>
            <a:pPr algn="ctr"/>
            <a:r>
              <a:rPr lang="en-US" b="0" dirty="0" smtClean="0"/>
              <a:t>Kim Engineering, Inc.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410200"/>
            <a:ext cx="8077200" cy="737616"/>
          </a:xfrm>
        </p:spPr>
        <p:txBody>
          <a:bodyPr/>
          <a:lstStyle/>
          <a:p>
            <a:r>
              <a:rPr lang="en-US" b="1" dirty="0" smtClean="0"/>
              <a:t>Keith Brown </a:t>
            </a:r>
          </a:p>
          <a:p>
            <a:r>
              <a:rPr lang="en-US" b="1" u="sng" dirty="0" smtClean="0">
                <a:hlinkClick r:id="rId2"/>
              </a:rPr>
              <a:t>keith@kimengineering.com</a:t>
            </a:r>
            <a:r>
              <a:rPr lang="en-US" b="1" dirty="0" smtClean="0"/>
              <a:t>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5181600"/>
            <a:ext cx="1219200" cy="280416"/>
          </a:xfrm>
          <a:prstGeom prst="rect">
            <a:avLst/>
          </a:prstGeom>
        </p:spPr>
        <p:txBody>
          <a:bodyPr vert="horz" lIns="118872" tIns="0" rIns="45720" bIns="0" rtlCol="0"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Contact:</a:t>
            </a:r>
          </a:p>
        </p:txBody>
      </p:sp>
      <p:pic>
        <p:nvPicPr>
          <p:cNvPr id="7" name="Picture 6" descr="CEAM_60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1603582" cy="14478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28800" y="0"/>
            <a:ext cx="7315200" cy="1143000"/>
            <a:chOff x="1828800" y="0"/>
            <a:chExt cx="7315200" cy="1143000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1828800" y="0"/>
              <a:ext cx="7315200" cy="1143000"/>
            </a:xfrm>
            <a:prstGeom prst="rect">
              <a:avLst/>
            </a:prstGeom>
          </p:spPr>
          <p:txBody>
            <a:bodyPr vert="horz" lIns="91440" tIns="0" rIns="45720" bIns="0" rtlCol="0" anchor="t">
              <a:normAutofit fontScale="92500"/>
              <a:scene3d>
                <a:camera prst="orthographicFront"/>
                <a:lightRig rig="threePt" dir="t">
                  <a:rot lat="0" lon="0" rev="4800000"/>
                </a:lightRig>
              </a:scene3d>
              <a:sp3d prstMaterial="matte">
                <a:bevelT w="50800" h="1016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2013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Fall</a:t>
              </a: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Conference</a:t>
              </a: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Exhibitor</a:t>
              </a:r>
              <a:endPara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905000" y="762000"/>
              <a:ext cx="7086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324600" y="5486400"/>
            <a:ext cx="24547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en-US" sz="2000" b="1" dirty="0" smtClean="0">
                <a:solidFill>
                  <a:srgbClr val="FFFFFF"/>
                </a:solidFill>
              </a:rPr>
              <a:t>office: </a:t>
            </a:r>
            <a:r>
              <a:rPr lang="en-US" sz="2000" b="1" dirty="0" smtClean="0"/>
              <a:t>301-754-2882 </a:t>
            </a:r>
            <a:endParaRPr lang="en-US" sz="2000" b="1" dirty="0" smtClean="0">
              <a:solidFill>
                <a:srgbClr val="FFFFFF"/>
              </a:solidFill>
            </a:endParaRPr>
          </a:p>
          <a:p>
            <a:pPr lvl="0" fontAlgn="base"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en-US" sz="2000" b="1" dirty="0" smtClean="0">
                <a:solidFill>
                  <a:srgbClr val="FFFFFF"/>
                </a:solidFill>
              </a:rPr>
              <a:t>fax: </a:t>
            </a:r>
            <a:r>
              <a:rPr lang="en-US" sz="2000" b="1" dirty="0" smtClean="0"/>
              <a:t>301-754-2884 </a:t>
            </a:r>
            <a:endParaRPr lang="en-US" sz="20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562600"/>
            <a:ext cx="2895600" cy="114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Simon </a:t>
            </a:r>
            <a:r>
              <a:rPr lang="en-US" dirty="0" err="1" smtClean="0"/>
              <a:t>Simon</a:t>
            </a:r>
            <a:r>
              <a:rPr lang="en-US" dirty="0" smtClean="0"/>
              <a:t>, P.E.</a:t>
            </a:r>
            <a:endParaRPr lang="en-US" dirty="0"/>
          </a:p>
          <a:p>
            <a:r>
              <a:rPr lang="en-US" dirty="0" smtClean="0"/>
              <a:t>Senior Principal</a:t>
            </a:r>
          </a:p>
          <a:p>
            <a:r>
              <a:rPr lang="en-US" dirty="0" smtClean="0"/>
              <a:t>240.542.3181 (office)</a:t>
            </a:r>
          </a:p>
          <a:p>
            <a:r>
              <a:rPr lang="en-US" dirty="0" smtClean="0"/>
              <a:t>301.526.6414 (mobile)</a:t>
            </a:r>
          </a:p>
          <a:p>
            <a:r>
              <a:rPr lang="en-US" dirty="0" smtClean="0"/>
              <a:t>simon.simon@stantec.com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2192" y="5307584"/>
            <a:ext cx="1219200" cy="280416"/>
          </a:xfrm>
          <a:prstGeom prst="rect">
            <a:avLst/>
          </a:prstGeom>
        </p:spPr>
        <p:txBody>
          <a:bodyPr vert="horz" lIns="118872" tIns="0" rIns="45720" bIns="0" rtlCol="0"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Contact:</a:t>
            </a: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04800" y="1676400"/>
            <a:ext cx="8534400" cy="762000"/>
          </a:xfrm>
        </p:spPr>
        <p:txBody>
          <a:bodyPr/>
          <a:lstStyle/>
          <a:p>
            <a:pPr algn="ctr"/>
            <a:r>
              <a:rPr lang="en-US" dirty="0" smtClean="0"/>
              <a:t>Stantec Consulting Services Inc.	</a:t>
            </a:r>
            <a:endParaRPr lang="en-US" dirty="0"/>
          </a:p>
        </p:txBody>
      </p:sp>
      <p:pic>
        <p:nvPicPr>
          <p:cNvPr id="8" name="Picture 7" descr="CEAM_60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603582" cy="1447800"/>
          </a:xfrm>
          <a:prstGeom prst="rect">
            <a:avLst/>
          </a:prstGeom>
        </p:spPr>
      </p:pic>
      <p:grpSp>
        <p:nvGrpSpPr>
          <p:cNvPr id="2" name="Group 8"/>
          <p:cNvGrpSpPr/>
          <p:nvPr/>
        </p:nvGrpSpPr>
        <p:grpSpPr>
          <a:xfrm>
            <a:off x="1717040" y="1"/>
            <a:ext cx="7315200" cy="1143000"/>
            <a:chOff x="1717040" y="1"/>
            <a:chExt cx="7315200" cy="1143000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1717040" y="1"/>
              <a:ext cx="7315200" cy="1143000"/>
            </a:xfrm>
            <a:prstGeom prst="rect">
              <a:avLst/>
            </a:prstGeom>
          </p:spPr>
          <p:txBody>
            <a:bodyPr vert="horz" lIns="91440" tIns="0" rIns="45720" bIns="0" rtlCol="0" anchor="t">
              <a:normAutofit fontScale="92500"/>
              <a:scene3d>
                <a:camera prst="orthographicFront"/>
                <a:lightRig rig="threePt" dir="t">
                  <a:rot lat="0" lon="0" rev="4800000"/>
                </a:lightRig>
              </a:scene3d>
              <a:sp3d prstMaterial="matte">
                <a:bevelT w="50800" h="1016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2013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Fall</a:t>
              </a: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Conference</a:t>
              </a: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Exhibitor</a:t>
              </a:r>
              <a:endPara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905000" y="762000"/>
              <a:ext cx="7086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ubtitle 2"/>
          <p:cNvSpPr txBox="1">
            <a:spLocks/>
          </p:cNvSpPr>
          <p:nvPr/>
        </p:nvSpPr>
        <p:spPr>
          <a:xfrm>
            <a:off x="5374640" y="5307584"/>
            <a:ext cx="3312160" cy="1398016"/>
          </a:xfrm>
          <a:prstGeom prst="rect">
            <a:avLst/>
          </a:prstGeom>
        </p:spPr>
        <p:txBody>
          <a:bodyPr vert="horz" lIns="118872" tIns="0" rIns="45720" bIns="0" rtlCol="0" anchor="t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b="1" dirty="0" smtClean="0"/>
              <a:t>Stantec Maryland Offices: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Baltimore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Germantown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Laurel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667000"/>
            <a:ext cx="3499080" cy="19682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8726" y="2667000"/>
            <a:ext cx="2624310" cy="19682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2680" y="2667000"/>
            <a:ext cx="2941320" cy="19682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" y="4690646"/>
            <a:ext cx="3499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Mouth of </a:t>
            </a:r>
            <a:r>
              <a:rPr lang="en-US" sz="1600" dirty="0" err="1" smtClean="0"/>
              <a:t>Monocacy</a:t>
            </a:r>
            <a:r>
              <a:rPr lang="en-US" sz="1600" dirty="0" smtClean="0"/>
              <a:t> Road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575328" y="4690646"/>
            <a:ext cx="2612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Georgetown Trestle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227086" y="4690646"/>
            <a:ext cx="2916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I-95 , Section 100</a:t>
            </a:r>
            <a:endParaRPr lang="en-US" sz="16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562600"/>
            <a:ext cx="8077200" cy="1066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Matt Griffin, P.E.</a:t>
            </a:r>
          </a:p>
          <a:p>
            <a:r>
              <a:rPr lang="en-US" b="1" dirty="0" err="1" smtClean="0"/>
              <a:t>Stormwater</a:t>
            </a:r>
            <a:r>
              <a:rPr lang="en-US" b="1" dirty="0" smtClean="0"/>
              <a:t> Consultant</a:t>
            </a:r>
          </a:p>
          <a:p>
            <a:r>
              <a:rPr lang="en-US" b="1" dirty="0" smtClean="0"/>
              <a:t>Maryland &amp; Delaware</a:t>
            </a:r>
          </a:p>
          <a:p>
            <a:r>
              <a:rPr lang="en-US" b="1" u="sng" dirty="0" smtClean="0">
                <a:hlinkClick r:id="rId2"/>
              </a:rPr>
              <a:t>Mgriffin@conteches.com</a:t>
            </a:r>
            <a:r>
              <a:rPr lang="en-US" b="1" dirty="0" smtClean="0"/>
              <a:t>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5181600"/>
            <a:ext cx="1219200" cy="280416"/>
          </a:xfrm>
          <a:prstGeom prst="rect">
            <a:avLst/>
          </a:prstGeom>
        </p:spPr>
        <p:txBody>
          <a:bodyPr vert="horz" lIns="118872" tIns="0" rIns="45720" bIns="0" rtlCol="0"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Contact:</a:t>
            </a:r>
          </a:p>
        </p:txBody>
      </p:sp>
      <p:pic>
        <p:nvPicPr>
          <p:cNvPr id="8" name="Picture 7" descr="CEAM_60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1603582" cy="1447800"/>
          </a:xfrm>
          <a:prstGeom prst="rect">
            <a:avLst/>
          </a:prstGeom>
        </p:spPr>
      </p:pic>
      <p:grpSp>
        <p:nvGrpSpPr>
          <p:cNvPr id="7" name="Group 8"/>
          <p:cNvGrpSpPr/>
          <p:nvPr/>
        </p:nvGrpSpPr>
        <p:grpSpPr>
          <a:xfrm>
            <a:off x="1828800" y="0"/>
            <a:ext cx="7315200" cy="1143000"/>
            <a:chOff x="1828800" y="0"/>
            <a:chExt cx="7315200" cy="1143000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1828800" y="0"/>
              <a:ext cx="7315200" cy="1143000"/>
            </a:xfrm>
            <a:prstGeom prst="rect">
              <a:avLst/>
            </a:prstGeom>
          </p:spPr>
          <p:txBody>
            <a:bodyPr vert="horz" lIns="91440" tIns="0" rIns="45720" bIns="0" rtlCol="0" anchor="t">
              <a:normAutofit fontScale="92500"/>
              <a:scene3d>
                <a:camera prst="orthographicFront"/>
                <a:lightRig rig="threePt" dir="t">
                  <a:rot lat="0" lon="0" rev="4800000"/>
                </a:lightRig>
              </a:scene3d>
              <a:sp3d prstMaterial="matte">
                <a:bevelT w="50800" h="1016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2013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Fall</a:t>
              </a: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Conference</a:t>
              </a: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Exhibitor</a:t>
              </a:r>
              <a:endPara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905000" y="762000"/>
              <a:ext cx="7086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410200"/>
            <a:ext cx="2586002" cy="704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410200"/>
            <a:ext cx="2523528" cy="7334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28395"/>
            <a:ext cx="1938802" cy="14600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486109"/>
            <a:ext cx="1938802" cy="15735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00" y="3486110"/>
            <a:ext cx="2072513" cy="15735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387" y="2467250"/>
            <a:ext cx="2283299" cy="15735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149" y="919429"/>
            <a:ext cx="2283299" cy="14541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292" y="22987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Media &amp; Membrane Filters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165100" y="3962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Grit-Oil Separators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5803900" y="1135328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Watertight Storage Tanks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4038600" y="4275133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Infiltration Facilities</a:t>
            </a:r>
            <a:endParaRPr lang="en-US" sz="1200" dirty="0"/>
          </a:p>
        </p:txBody>
      </p:sp>
      <p:pic>
        <p:nvPicPr>
          <p:cNvPr id="27" name="Picture 2" descr="C:\Users\khani\Desktop\Picture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1928395"/>
            <a:ext cx="2072513" cy="14600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001000" y="239125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BioFilter</a:t>
            </a:r>
            <a:r>
              <a:rPr lang="en-US" sz="1200" dirty="0" smtClean="0"/>
              <a:t> Inlets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8001000" y="3969165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Rainwater Harvesting Systems</a:t>
            </a:r>
            <a:endParaRPr lang="en-US" sz="1200" dirty="0"/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810000" y="6248400"/>
            <a:ext cx="487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en-US" sz="2000" b="1" dirty="0" smtClean="0">
                <a:solidFill>
                  <a:srgbClr val="FFFFFF"/>
                </a:solidFill>
              </a:rPr>
              <a:t>office: </a:t>
            </a:r>
            <a:r>
              <a:rPr lang="en-US" sz="2000" b="1" dirty="0" smtClean="0"/>
              <a:t>866.740.3318         </a:t>
            </a:r>
            <a:r>
              <a:rPr lang="en-US" sz="2000" b="1" dirty="0" smtClean="0">
                <a:solidFill>
                  <a:srgbClr val="FFFFFF"/>
                </a:solidFill>
              </a:rPr>
              <a:t>fax: </a:t>
            </a:r>
            <a:r>
              <a:rPr lang="en-US" sz="2000" b="1" dirty="0" smtClean="0"/>
              <a:t>866-376-8511 </a:t>
            </a:r>
            <a:endParaRPr lang="en-US" sz="20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5486400"/>
            <a:ext cx="4114800" cy="1042416"/>
          </a:xfrm>
          <a:solidFill>
            <a:schemeClr val="bg1"/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 anchorCtr="0">
            <a:normAutofit/>
          </a:bodyPr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Contact: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Joris Torres  </a:t>
            </a:r>
            <a:r>
              <a:rPr lang="en-US" dirty="0" smtClean="0">
                <a:sym typeface="Wingdings"/>
              </a:rPr>
              <a:t> </a:t>
            </a:r>
            <a:r>
              <a:rPr lang="en-US" dirty="0" smtClean="0"/>
              <a:t>FHWA Maryland Office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Caryn Brookman </a:t>
            </a:r>
            <a:r>
              <a:rPr lang="en-US" dirty="0">
                <a:sym typeface="Wingdings"/>
              </a:rPr>
              <a:t> 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SHA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1619" y="4800600"/>
            <a:ext cx="9092381" cy="5334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Federal Highway Administration </a:t>
            </a:r>
            <a:r>
              <a:rPr lang="en-US" sz="1800" dirty="0" smtClean="0">
                <a:solidFill>
                  <a:srgbClr val="FFC000"/>
                </a:solidFill>
              </a:rPr>
              <a:t>(FHWA) </a:t>
            </a:r>
            <a:r>
              <a:rPr lang="en-US" sz="1800" dirty="0" smtClean="0">
                <a:solidFill>
                  <a:srgbClr val="FF0000"/>
                </a:solidFill>
                <a:sym typeface="Wingdings"/>
              </a:rPr>
              <a:t>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MD State Highway Administration </a:t>
            </a:r>
            <a:r>
              <a:rPr lang="en-US" sz="1800" dirty="0" smtClean="0"/>
              <a:t>(SHA)</a:t>
            </a:r>
            <a:endParaRPr lang="en-US" sz="1800" dirty="0"/>
          </a:p>
        </p:txBody>
      </p:sp>
      <p:pic>
        <p:nvPicPr>
          <p:cNvPr id="8" name="Picture 7" descr="CEAM_60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447799" cy="1307151"/>
          </a:xfrm>
          <a:prstGeom prst="rect">
            <a:avLst/>
          </a:prstGeom>
        </p:spPr>
      </p:pic>
      <p:grpSp>
        <p:nvGrpSpPr>
          <p:cNvPr id="2" name="Group 8"/>
          <p:cNvGrpSpPr/>
          <p:nvPr/>
        </p:nvGrpSpPr>
        <p:grpSpPr>
          <a:xfrm>
            <a:off x="1828800" y="0"/>
            <a:ext cx="7315200" cy="1143000"/>
            <a:chOff x="1828800" y="0"/>
            <a:chExt cx="7315200" cy="1143000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1828800" y="0"/>
              <a:ext cx="7315200" cy="1143000"/>
            </a:xfrm>
            <a:prstGeom prst="rect">
              <a:avLst/>
            </a:prstGeom>
          </p:spPr>
          <p:txBody>
            <a:bodyPr vert="horz" lIns="91440" tIns="0" rIns="45720" bIns="0" rtlCol="0" anchor="t">
              <a:normAutofit fontScale="92500"/>
              <a:scene3d>
                <a:camera prst="orthographicFront"/>
                <a:lightRig rig="threePt" dir="t">
                  <a:rot lat="0" lon="0" rev="4800000"/>
                </a:lightRig>
              </a:scene3d>
              <a:sp3d prstMaterial="matte">
                <a:bevelT w="50800" h="1016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2013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Fall</a:t>
              </a: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Conference</a:t>
              </a: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Exhibitor</a:t>
              </a:r>
              <a:endPara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905000" y="762000"/>
              <a:ext cx="7086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 descr="C:\Users\jorismar.torres\Pictures\MACO Print Outs for Tri Fold Board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819" y="2362200"/>
            <a:ext cx="3834581" cy="1828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7527321" cy="1214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307932"/>
            <a:ext cx="1066800" cy="114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8" name="Picture 14" descr="http://www.steel.org/~/media/Images/SMDI/Construction/Bridges%20-%20Image%20-%20Logo%20-%20FHWA.ash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5100" y="2743200"/>
            <a:ext cx="3152775" cy="7429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562600"/>
            <a:ext cx="8077200" cy="114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Brian Davila</a:t>
            </a:r>
          </a:p>
          <a:p>
            <a:r>
              <a:rPr lang="en-US" dirty="0" smtClean="0"/>
              <a:t>Public Sector Division Manager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bdavila@cpja.com</a:t>
            </a:r>
          </a:p>
          <a:p>
            <a:r>
              <a:rPr lang="en-US" dirty="0" smtClean="0"/>
              <a:t>301-434-7000</a:t>
            </a:r>
          </a:p>
          <a:p>
            <a:endParaRPr lang="en-US" dirty="0" smtClean="0"/>
          </a:p>
          <a:p>
            <a:r>
              <a:rPr lang="en-US" b="1" dirty="0" smtClean="0"/>
              <a:t>Civil and Environmental Engineers – Planners – Landscape Architects - Surveyors</a:t>
            </a:r>
            <a:endParaRPr lang="en-US" b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5181600"/>
            <a:ext cx="1219200" cy="280416"/>
          </a:xfrm>
          <a:prstGeom prst="rect">
            <a:avLst/>
          </a:prstGeom>
        </p:spPr>
        <p:txBody>
          <a:bodyPr vert="horz" lIns="118872" tIns="0" rIns="45720" bIns="0" rtlCol="0"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Contact:</a:t>
            </a:r>
          </a:p>
        </p:txBody>
      </p:sp>
      <p:pic>
        <p:nvPicPr>
          <p:cNvPr id="8" name="Picture 7" descr="CEAM_60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1603582" cy="1447800"/>
          </a:xfrm>
          <a:prstGeom prst="rect">
            <a:avLst/>
          </a:prstGeom>
        </p:spPr>
      </p:pic>
      <p:grpSp>
        <p:nvGrpSpPr>
          <p:cNvPr id="2" name="Group 8"/>
          <p:cNvGrpSpPr/>
          <p:nvPr/>
        </p:nvGrpSpPr>
        <p:grpSpPr>
          <a:xfrm>
            <a:off x="1828800" y="0"/>
            <a:ext cx="7315200" cy="1143000"/>
            <a:chOff x="1828800" y="0"/>
            <a:chExt cx="7315200" cy="1143000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1828800" y="0"/>
              <a:ext cx="7315200" cy="1143000"/>
            </a:xfrm>
            <a:prstGeom prst="rect">
              <a:avLst/>
            </a:prstGeom>
          </p:spPr>
          <p:txBody>
            <a:bodyPr vert="horz" lIns="91440" tIns="0" rIns="45720" bIns="0" rtlCol="0" anchor="t">
              <a:normAutofit fontScale="92500"/>
              <a:scene3d>
                <a:camera prst="orthographicFront"/>
                <a:lightRig rig="threePt" dir="t">
                  <a:rot lat="0" lon="0" rev="4800000"/>
                </a:lightRig>
              </a:scene3d>
              <a:sp3d prstMaterial="matte">
                <a:bevelT w="50800" h="1016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2013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Fall</a:t>
              </a: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Conference</a:t>
              </a: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Exhibitor</a:t>
              </a:r>
              <a:endPara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905000" y="762000"/>
              <a:ext cx="7086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ubtitle 2"/>
          <p:cNvSpPr txBox="1">
            <a:spLocks/>
          </p:cNvSpPr>
          <p:nvPr/>
        </p:nvSpPr>
        <p:spPr>
          <a:xfrm>
            <a:off x="4114800" y="1295400"/>
            <a:ext cx="4648200" cy="3657600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b="1" dirty="0" smtClean="0">
                <a:solidFill>
                  <a:schemeClr val="tx1"/>
                </a:solidFill>
              </a:rPr>
              <a:t>Charles P. Johnson </a:t>
            </a:r>
            <a:r>
              <a:rPr lang="en-US" b="1" smtClean="0">
                <a:solidFill>
                  <a:schemeClr val="tx1"/>
                </a:solidFill>
              </a:rPr>
              <a:t>&amp; Associates, Inc.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Bathymetric Surveys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Utilizing dual frequency sonar transducer and real-time GPS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Uses: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Sedimentation quantities and rates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Dredging measurements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Dam Breach Studies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Verification of Water Quality volumes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705"/>
          <a:stretch/>
        </p:blipFill>
        <p:spPr bwMode="auto">
          <a:xfrm>
            <a:off x="361312" y="1595120"/>
            <a:ext cx="3475754" cy="189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 descr="Pine lak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312" y="3169920"/>
            <a:ext cx="182880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Pine lak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7527" y="3165616"/>
            <a:ext cx="166727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750" y="5462016"/>
            <a:ext cx="1619250" cy="986971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562600"/>
            <a:ext cx="8077200" cy="73761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Paul Gallant Territory Manager</a:t>
            </a:r>
          </a:p>
          <a:p>
            <a:r>
              <a:rPr lang="en-US" dirty="0" smtClean="0">
                <a:hlinkClick r:id="rId2"/>
              </a:rPr>
              <a:t>pgallant@gmail.com</a:t>
            </a:r>
            <a:endParaRPr lang="en-US" dirty="0" smtClean="0"/>
          </a:p>
          <a:p>
            <a:r>
              <a:rPr lang="en-US" dirty="0" smtClean="0"/>
              <a:t>804-971-0401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5181600"/>
            <a:ext cx="1219200" cy="280416"/>
          </a:xfrm>
          <a:prstGeom prst="rect">
            <a:avLst/>
          </a:prstGeom>
        </p:spPr>
        <p:txBody>
          <a:bodyPr vert="horz" lIns="118872" tIns="0" rIns="45720" bIns="0" rtlCol="0"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Contact:</a:t>
            </a:r>
          </a:p>
        </p:txBody>
      </p:sp>
      <p:pic>
        <p:nvPicPr>
          <p:cNvPr id="8" name="Picture 7" descr="CEAM_60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1603582" cy="1447800"/>
          </a:xfrm>
          <a:prstGeom prst="rect">
            <a:avLst/>
          </a:prstGeom>
        </p:spPr>
      </p:pic>
      <p:grpSp>
        <p:nvGrpSpPr>
          <p:cNvPr id="2" name="Group 8"/>
          <p:cNvGrpSpPr/>
          <p:nvPr/>
        </p:nvGrpSpPr>
        <p:grpSpPr>
          <a:xfrm>
            <a:off x="1828800" y="0"/>
            <a:ext cx="7315200" cy="1143000"/>
            <a:chOff x="1828800" y="0"/>
            <a:chExt cx="7315200" cy="1143000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1828800" y="0"/>
              <a:ext cx="7315200" cy="1143000"/>
            </a:xfrm>
            <a:prstGeom prst="rect">
              <a:avLst/>
            </a:prstGeom>
          </p:spPr>
          <p:txBody>
            <a:bodyPr vert="horz" lIns="91440" tIns="0" rIns="45720" bIns="0" rtlCol="0" anchor="t">
              <a:normAutofit fontScale="92500"/>
              <a:scene3d>
                <a:camera prst="orthographicFront"/>
                <a:lightRig rig="threePt" dir="t">
                  <a:rot lat="0" lon="0" rev="4800000"/>
                </a:lightRig>
              </a:scene3d>
              <a:sp3d prstMaterial="matte">
                <a:bevelT w="50800" h="1016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2013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Fall</a:t>
              </a: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Conference</a:t>
              </a: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Exhibitor</a:t>
              </a:r>
              <a:endPara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905000" y="762000"/>
              <a:ext cx="7086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199" y="1676400"/>
            <a:ext cx="4267201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792" y="1676401"/>
            <a:ext cx="2932008" cy="305276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355848"/>
            <a:ext cx="8458200" cy="1673352"/>
          </a:xfrm>
        </p:spPr>
        <p:txBody>
          <a:bodyPr/>
          <a:lstStyle/>
          <a:p>
            <a:pPr algn="ctr"/>
            <a:r>
              <a:rPr lang="en-US" b="0" dirty="0" smtClean="0"/>
              <a:t>University of Maryland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410200"/>
            <a:ext cx="8077200" cy="737616"/>
          </a:xfrm>
        </p:spPr>
        <p:txBody>
          <a:bodyPr/>
          <a:lstStyle/>
          <a:p>
            <a:r>
              <a:rPr lang="en-US" b="1" dirty="0" smtClean="0"/>
              <a:t>Paul </a:t>
            </a:r>
            <a:r>
              <a:rPr lang="en-US" b="1" dirty="0" err="1" smtClean="0"/>
              <a:t>Easterling</a:t>
            </a:r>
            <a:r>
              <a:rPr lang="en-US" b="1" dirty="0" smtClean="0"/>
              <a:t> </a:t>
            </a:r>
          </a:p>
          <a:p>
            <a:r>
              <a:rPr lang="en-US" b="1" u="sng" dirty="0" smtClean="0">
                <a:hlinkClick r:id="rId2"/>
              </a:rPr>
              <a:t>peaster@umd.edu</a:t>
            </a:r>
            <a:r>
              <a:rPr lang="en-US" b="1" dirty="0" smtClean="0"/>
              <a:t>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5181600"/>
            <a:ext cx="1219200" cy="280416"/>
          </a:xfrm>
          <a:prstGeom prst="rect">
            <a:avLst/>
          </a:prstGeom>
        </p:spPr>
        <p:txBody>
          <a:bodyPr vert="horz" lIns="118872" tIns="0" rIns="45720" bIns="0" rtlCol="0"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Contact:</a:t>
            </a:r>
          </a:p>
        </p:txBody>
      </p:sp>
      <p:pic>
        <p:nvPicPr>
          <p:cNvPr id="7" name="Picture 6" descr="CEAM_60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1603582" cy="14478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28800" y="0"/>
            <a:ext cx="7315200" cy="1143000"/>
            <a:chOff x="1828800" y="0"/>
            <a:chExt cx="7315200" cy="1143000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1828800" y="0"/>
              <a:ext cx="7315200" cy="1143000"/>
            </a:xfrm>
            <a:prstGeom prst="rect">
              <a:avLst/>
            </a:prstGeom>
          </p:spPr>
          <p:txBody>
            <a:bodyPr vert="horz" lIns="91440" tIns="0" rIns="45720" bIns="0" rtlCol="0" anchor="t">
              <a:normAutofit fontScale="92500"/>
              <a:scene3d>
                <a:camera prst="orthographicFront"/>
                <a:lightRig rig="threePt" dir="t">
                  <a:rot lat="0" lon="0" rev="4800000"/>
                </a:lightRig>
              </a:scene3d>
              <a:sp3d prstMaterial="matte">
                <a:bevelT w="50800" h="1016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2013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Fall</a:t>
              </a: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Conference</a:t>
              </a: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Exhibitor</a:t>
              </a:r>
              <a:endPara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905000" y="762000"/>
              <a:ext cx="7086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324600" y="5486400"/>
            <a:ext cx="24350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en-US" sz="2000" b="1" dirty="0" smtClean="0">
                <a:solidFill>
                  <a:srgbClr val="FFFFFF"/>
                </a:solidFill>
              </a:rPr>
              <a:t>office: </a:t>
            </a:r>
            <a:r>
              <a:rPr lang="en-US" sz="2000" b="1" dirty="0" smtClean="0"/>
              <a:t>301-405-3017 </a:t>
            </a:r>
            <a:endParaRPr lang="en-US" sz="2000" b="1" dirty="0" smtClean="0">
              <a:solidFill>
                <a:srgbClr val="FFFFFF"/>
              </a:solidFill>
            </a:endParaRPr>
          </a:p>
          <a:p>
            <a:pPr lvl="0" fontAlgn="base"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en-US" sz="2000" b="1" dirty="0" smtClean="0">
                <a:solidFill>
                  <a:srgbClr val="FFFFFF"/>
                </a:solidFill>
              </a:rPr>
              <a:t>fax: </a:t>
            </a:r>
            <a:r>
              <a:rPr lang="en-US" sz="2000" b="1" dirty="0" smtClean="0"/>
              <a:t>301-405-3305 </a:t>
            </a:r>
            <a:endParaRPr lang="en-US" sz="2000" b="1" dirty="0" smtClean="0">
              <a:solidFill>
                <a:srgbClr val="FFFFFF"/>
              </a:solidFill>
            </a:endParaRPr>
          </a:p>
        </p:txBody>
      </p:sp>
      <p:pic>
        <p:nvPicPr>
          <p:cNvPr id="12" name="Picture 11" descr="UMD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18145" y="3962400"/>
            <a:ext cx="1125855" cy="1143000"/>
          </a:xfrm>
          <a:prstGeom prst="rect">
            <a:avLst/>
          </a:prstGeom>
        </p:spPr>
      </p:pic>
      <p:pic>
        <p:nvPicPr>
          <p:cNvPr id="13" name="Picture 12" descr="James A Clark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0" y="1219200"/>
            <a:ext cx="3095625" cy="20955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AM_60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603582" cy="14478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04800" y="990600"/>
            <a:ext cx="8534400" cy="4343400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2013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Fall</a:t>
            </a:r>
            <a:r>
              <a:rPr kumimoji="0" lang="fr-FR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Conference</a:t>
            </a:r>
            <a:r>
              <a:rPr kumimoji="0" lang="fr-FR" sz="8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Exhibitors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0" y="5181600"/>
            <a:ext cx="1219200" cy="280416"/>
          </a:xfrm>
          <a:prstGeom prst="rect">
            <a:avLst/>
          </a:prstGeom>
        </p:spPr>
        <p:txBody>
          <a:bodyPr vert="horz" lIns="118872" tIns="0" rIns="45720" bIns="0" rtlCol="0"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Contact:</a:t>
            </a: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8077200" cy="16733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hlinkClick r:id="rId2" action="ppaction://hlinkpres?slideindex=1&amp;slidetitle="/>
              </a:rPr>
              <a:t>MetroCount®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    traffic data specialists</a:t>
            </a:r>
            <a:endParaRPr lang="en-US" dirty="0"/>
          </a:p>
        </p:txBody>
      </p:sp>
      <p:pic>
        <p:nvPicPr>
          <p:cNvPr id="8" name="Picture 7" descr="CEAM_60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1603582" cy="1447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828800" y="0"/>
            <a:ext cx="7315200" cy="1143000"/>
            <a:chOff x="1828800" y="0"/>
            <a:chExt cx="7315200" cy="1143000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1828800" y="0"/>
              <a:ext cx="7315200" cy="1143000"/>
            </a:xfrm>
            <a:prstGeom prst="rect">
              <a:avLst/>
            </a:prstGeom>
          </p:spPr>
          <p:txBody>
            <a:bodyPr vert="horz" lIns="91440" tIns="0" rIns="45720" bIns="0" rtlCol="0" anchor="t">
              <a:normAutofit fontScale="92500"/>
              <a:scene3d>
                <a:camera prst="orthographicFront"/>
                <a:lightRig rig="threePt" dir="t">
                  <a:rot lat="0" lon="0" rev="4800000"/>
                </a:lightRig>
              </a:scene3d>
              <a:sp3d prstMaterial="matte">
                <a:bevelT w="50800" h="1016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2013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Fall</a:t>
              </a: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Conference</a:t>
              </a: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Exhibitor</a:t>
              </a:r>
              <a:endPara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905000" y="762000"/>
              <a:ext cx="7086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533400" y="5562600"/>
            <a:ext cx="4114800" cy="762000"/>
          </a:xfrm>
        </p:spPr>
        <p:txBody>
          <a:bodyPr>
            <a:noAutofit/>
          </a:bodyPr>
          <a:lstStyle/>
          <a:p>
            <a:r>
              <a:rPr lang="en-US" sz="1900" b="1" dirty="0"/>
              <a:t>Patrick Corridon</a:t>
            </a:r>
            <a:r>
              <a:rPr lang="en-US" sz="1900" b="1" dirty="0" smtClean="0"/>
              <a:t> </a:t>
            </a:r>
          </a:p>
          <a:p>
            <a:r>
              <a:rPr lang="en-US" sz="1900" b="1" dirty="0" smtClean="0"/>
              <a:t>Sales Team Leader - North America</a:t>
            </a:r>
          </a:p>
          <a:p>
            <a:r>
              <a:rPr lang="en-US" sz="1900" b="1" u="sng" dirty="0" smtClean="0">
                <a:hlinkClick r:id="rId4"/>
              </a:rPr>
              <a:t>pcorridon@metrocount.com</a:t>
            </a:r>
            <a:r>
              <a:rPr lang="en-US" sz="1900" b="1" dirty="0" smtClean="0"/>
              <a:t> </a:t>
            </a:r>
            <a:endParaRPr lang="en-US" sz="19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0" y="5410200"/>
            <a:ext cx="3810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/>
              <a:t>Tel: +1.800.576.5692</a:t>
            </a:r>
          </a:p>
          <a:p>
            <a:r>
              <a:rPr lang="en-US" sz="1900" b="1" dirty="0" smtClean="0"/>
              <a:t>Cell: +1.301.233.2116</a:t>
            </a:r>
          </a:p>
          <a:p>
            <a:r>
              <a:rPr lang="en-US" sz="1900" b="1" dirty="0" smtClean="0"/>
              <a:t>Fax: +1.301.490.3521</a:t>
            </a:r>
          </a:p>
          <a:p>
            <a:endParaRPr lang="en-US" sz="1900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19526" y="1905001"/>
            <a:ext cx="8839200" cy="2816352"/>
          </a:xfrm>
        </p:spPr>
        <p:txBody>
          <a:bodyPr>
            <a:norm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</a:rPr>
              <a:t>Located in Neenah, Wisconsin, Neenah Foundry is a supplier of municipal castings including manhole frames, lids and grates, trench castings, decorative tree grates, to name a few. Since 1872, Neenah Foundry has been a consistent leader in producing durable castings that are used across the country.</a:t>
            </a:r>
            <a:br>
              <a:rPr lang="en-US" sz="2000" b="0" dirty="0" smtClean="0">
                <a:solidFill>
                  <a:srgbClr val="FF0000"/>
                </a:solidFill>
              </a:rPr>
            </a:br>
            <a:r>
              <a:rPr lang="en-US" sz="2000" b="0" dirty="0" smtClean="0">
                <a:solidFill>
                  <a:srgbClr val="FF0000"/>
                </a:solidFill>
              </a:rPr>
              <a:t>Neenah Foundry operates with a strict adherence to process standards, which assures consistent quality. 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endParaRPr lang="en-US" sz="2000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152399" y="5194808"/>
            <a:ext cx="3124199" cy="1391159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sz="1500" b="1" dirty="0" smtClean="0"/>
              <a:t>Delmarva Castings &amp; Supply </a:t>
            </a:r>
          </a:p>
          <a:p>
            <a:r>
              <a:rPr lang="en-US" sz="1500" b="1" dirty="0" smtClean="0"/>
              <a:t>ANDY SIMMONS</a:t>
            </a:r>
          </a:p>
          <a:p>
            <a:r>
              <a:rPr lang="fr-FR" sz="1500" dirty="0" smtClean="0"/>
              <a:t>asimmons@delmarvacastings.com</a:t>
            </a:r>
          </a:p>
          <a:p>
            <a:r>
              <a:rPr lang="fr-FR" sz="1500" dirty="0" smtClean="0"/>
              <a:t>Ph</a:t>
            </a:r>
            <a:r>
              <a:rPr lang="fr-FR" sz="1500" dirty="0"/>
              <a:t>:  800.616.1442</a:t>
            </a:r>
          </a:p>
          <a:p>
            <a:r>
              <a:rPr lang="fr-FR" sz="1500" dirty="0"/>
              <a:t>Fax: 410.778.5998</a:t>
            </a:r>
          </a:p>
          <a:p>
            <a:r>
              <a:rPr lang="en-US" sz="1700" dirty="0" smtClean="0"/>
              <a:t>www.delmarvacastings.com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5181600"/>
            <a:ext cx="1219200" cy="280416"/>
          </a:xfrm>
          <a:prstGeom prst="rect">
            <a:avLst/>
          </a:prstGeom>
        </p:spPr>
        <p:txBody>
          <a:bodyPr vert="horz" lIns="118872" tIns="0" rIns="45720" bIns="0" rtlCol="0"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Contact:</a:t>
            </a:r>
          </a:p>
        </p:txBody>
      </p:sp>
      <p:pic>
        <p:nvPicPr>
          <p:cNvPr id="8" name="Picture 7" descr="CEAM_60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9679"/>
            <a:ext cx="1219199" cy="1100758"/>
          </a:xfrm>
          <a:prstGeom prst="rect">
            <a:avLst/>
          </a:prstGeom>
        </p:spPr>
      </p:pic>
      <p:grpSp>
        <p:nvGrpSpPr>
          <p:cNvPr id="2" name="Group 8"/>
          <p:cNvGrpSpPr/>
          <p:nvPr/>
        </p:nvGrpSpPr>
        <p:grpSpPr>
          <a:xfrm>
            <a:off x="1371600" y="-8421"/>
            <a:ext cx="7162800" cy="990601"/>
            <a:chOff x="1371600" y="-8421"/>
            <a:chExt cx="7162800" cy="990601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1371600" y="-8421"/>
              <a:ext cx="7162800" cy="990601"/>
            </a:xfrm>
            <a:prstGeom prst="rect">
              <a:avLst/>
            </a:prstGeom>
          </p:spPr>
          <p:txBody>
            <a:bodyPr vert="horz" lIns="91440" tIns="0" rIns="45720" bIns="0" rtlCol="0" anchor="t">
              <a:normAutofit fontScale="85000" lnSpcReduction="10000"/>
              <a:scene3d>
                <a:camera prst="orthographicFront"/>
                <a:lightRig rig="threePt" dir="t">
                  <a:rot lat="0" lon="0" rev="4800000"/>
                </a:lightRig>
              </a:scene3d>
              <a:sp3d prstMaterial="matte">
                <a:bevelT w="50800" h="1016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2013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Fall</a:t>
              </a: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Conference</a:t>
              </a: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Exhibitor</a:t>
              </a:r>
              <a:endPara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447800" y="762000"/>
              <a:ext cx="7086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Desktop\Desktop\NF_logo_Stacked_3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8124" y="792708"/>
            <a:ext cx="3518849" cy="111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sktop\Desktop\logo_dcs_distributor_2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8625" y="5372100"/>
            <a:ext cx="3137850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129175" y="5243890"/>
            <a:ext cx="272955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1" dirty="0" smtClean="0"/>
              <a:t>Neenah Foundry Co.</a:t>
            </a:r>
          </a:p>
          <a:p>
            <a:r>
              <a:rPr lang="en-US" sz="1400" b="1" dirty="0" smtClean="0"/>
              <a:t>RICK </a:t>
            </a:r>
            <a:r>
              <a:rPr lang="en-US" sz="1400" b="1" dirty="0"/>
              <a:t>WILSON</a:t>
            </a:r>
            <a:endParaRPr lang="en-US" sz="1400" dirty="0"/>
          </a:p>
          <a:p>
            <a:r>
              <a:rPr lang="en-US" sz="1400" dirty="0"/>
              <a:t>Maryland </a:t>
            </a:r>
            <a:r>
              <a:rPr lang="en-US" sz="1400" dirty="0" smtClean="0"/>
              <a:t>Sales</a:t>
            </a:r>
          </a:p>
          <a:p>
            <a:r>
              <a:rPr lang="en-US" sz="1200" dirty="0" smtClean="0"/>
              <a:t>Rick.wilson@neenahenterprises.com</a:t>
            </a:r>
            <a:endParaRPr lang="en-US" sz="1200" dirty="0"/>
          </a:p>
          <a:p>
            <a:r>
              <a:rPr lang="en-US" sz="1400" dirty="0" err="1" smtClean="0"/>
              <a:t>Ph</a:t>
            </a:r>
            <a:r>
              <a:rPr lang="en-US" sz="1400" dirty="0" smtClean="0"/>
              <a:t>: </a:t>
            </a:r>
            <a:r>
              <a:rPr lang="en-US" sz="1400" dirty="0"/>
              <a:t>(301) </a:t>
            </a:r>
            <a:r>
              <a:rPr lang="en-US" sz="1400" dirty="0" smtClean="0"/>
              <a:t>875-8565</a:t>
            </a:r>
          </a:p>
          <a:p>
            <a:r>
              <a:rPr lang="en-US" sz="1400" dirty="0" smtClean="0"/>
              <a:t>www.nfco.com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1032" name="Picture 8" descr="http://farm8.staticflickr.com/7236/6893337810_54da7559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6899" y="6432550"/>
            <a:ext cx="9144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6200" y="3820299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Bollards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SedCatch</a:t>
            </a:r>
            <a:r>
              <a:rPr lang="en-US" dirty="0" smtClean="0"/>
              <a:t> Inlet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Detectable Warning Surfaces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Rubber Riser Rings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419600" y="3820299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Adjusting 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Inlet Frame and Grates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Manhole Frame and Covers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Access and Hatch Covers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486400"/>
            <a:ext cx="3505200" cy="685800"/>
          </a:xfrm>
        </p:spPr>
        <p:txBody>
          <a:bodyPr/>
          <a:lstStyle/>
          <a:p>
            <a:r>
              <a:rPr lang="en-US" b="1" dirty="0"/>
              <a:t>Chuck </a:t>
            </a:r>
            <a:r>
              <a:rPr lang="en-US" b="1" dirty="0" smtClean="0"/>
              <a:t>Ingram</a:t>
            </a:r>
          </a:p>
          <a:p>
            <a:r>
              <a:rPr lang="en-US" b="1" u="sng" dirty="0" smtClean="0">
                <a:hlinkClick r:id="rId2"/>
              </a:rPr>
              <a:t>cingram@slurrypavers.com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5181600"/>
            <a:ext cx="1219200" cy="280416"/>
          </a:xfrm>
          <a:prstGeom prst="rect">
            <a:avLst/>
          </a:prstGeom>
        </p:spPr>
        <p:txBody>
          <a:bodyPr vert="horz" lIns="118872" tIns="0" rIns="45720" bIns="0" rtlCol="0"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Contact: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953000" y="5181600"/>
            <a:ext cx="3733800" cy="1143000"/>
          </a:xfrm>
          <a:prstGeom prst="rect">
            <a:avLst/>
          </a:prstGeom>
        </p:spPr>
        <p:txBody>
          <a:bodyPr vert="horz" lIns="118872" tIns="0" rIns="45720" bIns="0" rtlCol="0"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2000" b="1" dirty="0" smtClean="0"/>
              <a:t>Tel.   (804) 264-0707</a:t>
            </a:r>
          </a:p>
          <a:p>
            <a:r>
              <a:rPr lang="en-US" sz="2000" b="1" dirty="0" smtClean="0"/>
              <a:t>Fax   (804) 264-0219</a:t>
            </a:r>
          </a:p>
          <a:p>
            <a:r>
              <a:rPr lang="en-US" sz="2000" b="1" dirty="0" smtClean="0"/>
              <a:t>Cell  (804) 393-6609</a:t>
            </a:r>
            <a:endParaRPr lang="en-US" sz="2000" b="1" dirty="0"/>
          </a:p>
        </p:txBody>
      </p:sp>
      <p:pic>
        <p:nvPicPr>
          <p:cNvPr id="8" name="Picture 7" descr="CEAM_60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1603582" cy="1447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828800" y="0"/>
            <a:ext cx="7315200" cy="1143000"/>
            <a:chOff x="1828800" y="0"/>
            <a:chExt cx="7315200" cy="1143000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1828800" y="0"/>
              <a:ext cx="7315200" cy="1143000"/>
            </a:xfrm>
            <a:prstGeom prst="rect">
              <a:avLst/>
            </a:prstGeom>
          </p:spPr>
          <p:txBody>
            <a:bodyPr vert="horz" lIns="91440" tIns="0" rIns="45720" bIns="0" rtlCol="0" anchor="t">
              <a:normAutofit fontScale="92500"/>
              <a:scene3d>
                <a:camera prst="orthographicFront"/>
                <a:lightRig rig="threePt" dir="t">
                  <a:rot lat="0" lon="0" rev="4800000"/>
                </a:lightRig>
              </a:scene3d>
              <a:sp3d prstMaterial="matte">
                <a:bevelT w="50800" h="1016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2013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Fall</a:t>
              </a: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Conference</a:t>
              </a: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Exhibitor</a:t>
              </a:r>
              <a:endPara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905000" y="762000"/>
              <a:ext cx="7086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 descr="SlurryrPowerPointChuck.jpg"/>
          <p:cNvPicPr>
            <a:picLocks noChangeAspect="1"/>
          </p:cNvPicPr>
          <p:nvPr/>
        </p:nvPicPr>
        <p:blipFill>
          <a:blip r:embed="rId4" cstate="print"/>
          <a:srcRect b="9963"/>
          <a:stretch>
            <a:fillRect/>
          </a:stretch>
        </p:blipFill>
        <p:spPr>
          <a:xfrm>
            <a:off x="2057400" y="838200"/>
            <a:ext cx="6768662" cy="42672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4953000" y="5181600"/>
            <a:ext cx="3733800" cy="1143000"/>
          </a:xfrm>
          <a:prstGeom prst="rect">
            <a:avLst/>
          </a:prstGeom>
        </p:spPr>
        <p:txBody>
          <a:bodyPr vert="horz" lIns="118872" tIns="0" rIns="45720" bIns="0" rtlCol="0" anchor="b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p. 410.749.0112 x120 (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northwood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p. 410.749.9901 (downtown)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 410.749.9323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5181600"/>
            <a:ext cx="1219200" cy="280416"/>
          </a:xfrm>
          <a:prstGeom prst="rect">
            <a:avLst/>
          </a:prstGeom>
        </p:spPr>
        <p:txBody>
          <a:bodyPr vert="horz" lIns="118872" tIns="0" rIns="45720" bIns="0" rtlCol="0"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Contact:</a:t>
            </a:r>
          </a:p>
        </p:txBody>
      </p:sp>
      <p:pic>
        <p:nvPicPr>
          <p:cNvPr id="8" name="Picture 4" descr="DPI Backd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00200"/>
            <a:ext cx="9144000" cy="35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EAM_60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1603582" cy="1447800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81000" y="5210629"/>
            <a:ext cx="4419600" cy="1524000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Nina DiCarlo East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DiCarlo Precision Instrument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 DiCarlo Digital Copy Center</a:t>
            </a:r>
          </a:p>
          <a:p>
            <a:pPr>
              <a:buClr>
                <a:schemeClr val="accent1"/>
              </a:buClr>
              <a:buSzPct val="80000"/>
            </a:pPr>
            <a:r>
              <a:rPr lang="en-US" sz="2000" b="1" u="sng" dirty="0" smtClean="0">
                <a:hlinkClick r:id="rId4"/>
              </a:rPr>
              <a:t>nina@dicarlo1.com</a:t>
            </a:r>
            <a:r>
              <a:rPr lang="en-US" sz="2000" b="1" dirty="0" smtClean="0"/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828800" y="0"/>
            <a:ext cx="7315200" cy="1143000"/>
            <a:chOff x="1828800" y="0"/>
            <a:chExt cx="7315200" cy="1143000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1828800" y="0"/>
              <a:ext cx="7315200" cy="1143000"/>
            </a:xfrm>
            <a:prstGeom prst="rect">
              <a:avLst/>
            </a:prstGeom>
          </p:spPr>
          <p:txBody>
            <a:bodyPr vert="horz" lIns="91440" tIns="0" rIns="45720" bIns="0" rtlCol="0" anchor="t">
              <a:normAutofit fontScale="92500"/>
              <a:scene3d>
                <a:camera prst="orthographicFront"/>
                <a:lightRig rig="threePt" dir="t">
                  <a:rot lat="0" lon="0" rev="4800000"/>
                </a:lightRig>
              </a:scene3d>
              <a:sp3d prstMaterial="matte">
                <a:bevelT w="50800" h="1016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2013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Fall</a:t>
              </a: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Conference</a:t>
              </a: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Exhibitor</a:t>
              </a:r>
              <a:endPara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905000" y="762000"/>
              <a:ext cx="7086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5562600"/>
            <a:ext cx="6705600" cy="1066800"/>
          </a:xfrm>
        </p:spPr>
        <p:txBody>
          <a:bodyPr>
            <a:noAutofit/>
          </a:bodyPr>
          <a:lstStyle/>
          <a:p>
            <a:r>
              <a:rPr lang="en-US" sz="2100" dirty="0" smtClean="0">
                <a:solidFill>
                  <a:schemeClr val="tx1"/>
                </a:solidFill>
                <a:latin typeface="Calibri"/>
              </a:rPr>
              <a:t>Mark Wehland	  	</a:t>
            </a:r>
            <a:r>
              <a:rPr lang="en-US" sz="2100" u="sng" dirty="0" smtClean="0">
                <a:solidFill>
                  <a:schemeClr val="tx1"/>
                </a:solidFill>
                <a:latin typeface="Calibri"/>
              </a:rPr>
              <a:t>mwehland@freemire.com</a:t>
            </a:r>
            <a:endParaRPr lang="en-US" sz="2100" dirty="0" smtClean="0">
              <a:solidFill>
                <a:schemeClr val="tx1"/>
              </a:solidFill>
              <a:latin typeface="Calibri"/>
            </a:endParaRPr>
          </a:p>
          <a:p>
            <a:r>
              <a:rPr lang="en-US" sz="2100" dirty="0" smtClean="0"/>
              <a:t>1215 Old Dorsey Road, </a:t>
            </a:r>
            <a:r>
              <a:rPr lang="en-US" sz="2100" dirty="0" err="1" smtClean="0"/>
              <a:t>Harmans</a:t>
            </a:r>
            <a:r>
              <a:rPr lang="en-US" sz="2100" dirty="0" smtClean="0"/>
              <a:t> MD 21077</a:t>
            </a:r>
          </a:p>
          <a:p>
            <a:r>
              <a:rPr lang="en-US" sz="2100" dirty="0" smtClean="0"/>
              <a:t>P (410)768-8500  F (410)768-3400  </a:t>
            </a:r>
          </a:p>
          <a:p>
            <a:r>
              <a:rPr lang="en-US" sz="2100" dirty="0" smtClean="0"/>
              <a:t>Email: sales@freemire.com</a:t>
            </a:r>
            <a:endParaRPr lang="en-US" sz="21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5181600"/>
            <a:ext cx="1219200" cy="280416"/>
          </a:xfrm>
          <a:prstGeom prst="rect">
            <a:avLst/>
          </a:prstGeom>
        </p:spPr>
        <p:txBody>
          <a:bodyPr vert="horz" lIns="118872" tIns="0" rIns="45720" bIns="0" rtlCol="0"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Contact:</a:t>
            </a: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371600" y="3124200"/>
            <a:ext cx="6096000" cy="1673352"/>
          </a:xfrm>
        </p:spPr>
        <p:txBody>
          <a:bodyPr/>
          <a:lstStyle/>
          <a:p>
            <a:r>
              <a:rPr lang="en-US" sz="2400" dirty="0" smtClean="0"/>
              <a:t>Manufacturer’s Representative Serving the Water/Wastewater Industry</a:t>
            </a:r>
            <a:endParaRPr lang="en-US" dirty="0"/>
          </a:p>
        </p:txBody>
      </p:sp>
      <p:pic>
        <p:nvPicPr>
          <p:cNvPr id="8" name="Picture 7" descr="CEAM_60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603582" cy="1447800"/>
          </a:xfrm>
          <a:prstGeom prst="rect">
            <a:avLst/>
          </a:prstGeom>
        </p:spPr>
      </p:pic>
      <p:grpSp>
        <p:nvGrpSpPr>
          <p:cNvPr id="2" name="Group 8"/>
          <p:cNvGrpSpPr/>
          <p:nvPr/>
        </p:nvGrpSpPr>
        <p:grpSpPr>
          <a:xfrm>
            <a:off x="1828800" y="0"/>
            <a:ext cx="7315200" cy="1143000"/>
            <a:chOff x="1828800" y="0"/>
            <a:chExt cx="7315200" cy="1143000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1828800" y="0"/>
              <a:ext cx="7315200" cy="1143000"/>
            </a:xfrm>
            <a:prstGeom prst="rect">
              <a:avLst/>
            </a:prstGeom>
          </p:spPr>
          <p:txBody>
            <a:bodyPr vert="horz" lIns="91440" tIns="0" rIns="45720" bIns="0" rtlCol="0" anchor="t">
              <a:normAutofit fontScale="92500"/>
              <a:scene3d>
                <a:camera prst="orthographicFront"/>
                <a:lightRig rig="threePt" dir="t">
                  <a:rot lat="0" lon="0" rev="4800000"/>
                </a:lightRig>
              </a:scene3d>
              <a:sp3d prstMaterial="matte">
                <a:bevelT w="50800" h="1016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2013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Fall</a:t>
              </a: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Conference</a:t>
              </a: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Exhibitor</a:t>
              </a:r>
              <a:endPara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905000" y="762000"/>
              <a:ext cx="7086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Freemi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524000"/>
            <a:ext cx="7790042" cy="12192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K:\CONSTRUC\RELINE\Images\Reline Images\Ghost Light Train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5014" y="3733800"/>
            <a:ext cx="3559816" cy="331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h.PLEASANTS\Desktop\photo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4420394" cy="181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28800" y="990600"/>
            <a:ext cx="7034303" cy="231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Blue-</a:t>
            </a:r>
            <a:r>
              <a:rPr lang="en-US" sz="4800" b="1" dirty="0" err="1" smtClean="0"/>
              <a:t>Tek</a:t>
            </a:r>
            <a:endParaRPr lang="en-US" sz="4800" b="1" dirty="0" smtClean="0"/>
          </a:p>
          <a:p>
            <a:pPr algn="ctr"/>
            <a:r>
              <a:rPr lang="en-US" sz="4000" dirty="0" smtClean="0"/>
              <a:t>Fiberglass Reinforced</a:t>
            </a:r>
          </a:p>
          <a:p>
            <a:pPr algn="ctr"/>
            <a:r>
              <a:rPr lang="en-US" sz="4000" dirty="0" smtClean="0"/>
              <a:t>Ultra-Violet Cured-In-Place-Pipe Lining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5410200"/>
            <a:ext cx="37877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Mike </a:t>
            </a:r>
            <a:r>
              <a:rPr lang="en-US" sz="3200" b="1" dirty="0" err="1" smtClean="0"/>
              <a:t>Hoffmaster</a:t>
            </a:r>
            <a:endParaRPr lang="en-US" sz="3200" b="1" dirty="0" smtClean="0"/>
          </a:p>
          <a:p>
            <a:r>
              <a:rPr lang="en-US" b="1" dirty="0" smtClean="0"/>
              <a:t>Business Development Manager</a:t>
            </a:r>
          </a:p>
          <a:p>
            <a:endParaRPr lang="en-US" b="1" dirty="0"/>
          </a:p>
        </p:txBody>
      </p:sp>
      <p:pic>
        <p:nvPicPr>
          <p:cNvPr id="15" name="Picture 14" descr="CEAM_60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1"/>
            <a:ext cx="1603582" cy="1447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4800" y="6488668"/>
            <a:ext cx="447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hlinkClick r:id="rId5"/>
              </a:rPr>
              <a:t>mhoffmaster@pleasantsconstruction.com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304800" y="6172200"/>
            <a:ext cx="2159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accent1"/>
              </a:buClr>
              <a:buSzPct val="80000"/>
              <a:defRPr/>
            </a:pPr>
            <a:r>
              <a:rPr lang="en-US" b="1" dirty="0" smtClean="0"/>
              <a:t>Cell  (240) -372-4381</a:t>
            </a:r>
            <a:endParaRPr lang="en-US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1828800" y="0"/>
            <a:ext cx="7315200" cy="1143000"/>
            <a:chOff x="1828800" y="0"/>
            <a:chExt cx="7315200" cy="1143000"/>
          </a:xfrm>
        </p:grpSpPr>
        <p:sp>
          <p:nvSpPr>
            <p:cNvPr id="19" name="Title 1"/>
            <p:cNvSpPr txBox="1">
              <a:spLocks/>
            </p:cNvSpPr>
            <p:nvPr/>
          </p:nvSpPr>
          <p:spPr>
            <a:xfrm>
              <a:off x="1828800" y="0"/>
              <a:ext cx="7315200" cy="1143000"/>
            </a:xfrm>
            <a:prstGeom prst="rect">
              <a:avLst/>
            </a:prstGeom>
          </p:spPr>
          <p:txBody>
            <a:bodyPr vert="horz" lIns="91440" tIns="0" rIns="45720" bIns="0" rtlCol="0" anchor="t">
              <a:normAutofit fontScale="92500"/>
              <a:scene3d>
                <a:camera prst="orthographicFront"/>
                <a:lightRig rig="threePt" dir="t">
                  <a:rot lat="0" lon="0" rev="4800000"/>
                </a:lightRig>
              </a:scene3d>
              <a:sp3d prstMaterial="matte">
                <a:bevelT w="50800" h="1016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2013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Fall</a:t>
              </a: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Conference</a:t>
              </a: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Exhibitor</a:t>
              </a:r>
              <a:endPara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905000" y="762000"/>
              <a:ext cx="7086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762000"/>
            <a:ext cx="8077200" cy="914400"/>
          </a:xfrm>
        </p:spPr>
        <p:txBody>
          <a:bodyPr/>
          <a:lstStyle/>
          <a:p>
            <a:pPr algn="ctr"/>
            <a:r>
              <a:rPr lang="en-US" b="0" dirty="0" smtClean="0"/>
              <a:t>Maryland Concrete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410200"/>
            <a:ext cx="3505200" cy="1295400"/>
          </a:xfrm>
        </p:spPr>
        <p:txBody>
          <a:bodyPr>
            <a:normAutofit/>
          </a:bodyPr>
          <a:lstStyle/>
          <a:p>
            <a:r>
              <a:rPr lang="en-US" b="1" dirty="0" smtClean="0"/>
              <a:t>Tom Evans </a:t>
            </a:r>
          </a:p>
          <a:p>
            <a:pPr lvl="0" fontAlgn="base">
              <a:spcAft>
                <a:spcPct val="0"/>
              </a:spcAft>
            </a:pPr>
            <a:r>
              <a:rPr lang="en-US" b="1" dirty="0" smtClean="0"/>
              <a:t>MRMCA&amp;PC</a:t>
            </a:r>
          </a:p>
          <a:p>
            <a:pPr lvl="0" fontAlgn="base">
              <a:spcAft>
                <a:spcPct val="0"/>
              </a:spcAft>
            </a:pPr>
            <a:r>
              <a:rPr lang="en-US" b="1" dirty="0" smtClean="0"/>
              <a:t>MD Chapter ACI</a:t>
            </a:r>
          </a:p>
          <a:p>
            <a:pPr lvl="0" fontAlgn="base">
              <a:spcAft>
                <a:spcPct val="0"/>
              </a:spcAft>
            </a:pPr>
            <a:r>
              <a:rPr lang="en-US" b="1" dirty="0" smtClean="0">
                <a:hlinkClick r:id="rId2"/>
              </a:rPr>
              <a:t>tom@marylandconcrete.com</a:t>
            </a:r>
            <a:r>
              <a:rPr lang="en-US" b="1" dirty="0" smtClean="0"/>
              <a:t>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5181600"/>
            <a:ext cx="1219200" cy="280416"/>
          </a:xfrm>
          <a:prstGeom prst="rect">
            <a:avLst/>
          </a:prstGeom>
        </p:spPr>
        <p:txBody>
          <a:bodyPr vert="horz" lIns="118872" tIns="0" rIns="45720" bIns="0" rtlCol="0"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Contact:</a:t>
            </a: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324600" y="5226784"/>
            <a:ext cx="246413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fontAlgn="base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0000"/>
              <a:tabLst/>
            </a:pPr>
            <a:r>
              <a:rPr lang="en-US" sz="2000" b="1" dirty="0" smtClean="0">
                <a:solidFill>
                  <a:srgbClr val="FFFFFF"/>
                </a:solidFill>
              </a:rPr>
              <a:t>P.O. Box 617</a:t>
            </a:r>
          </a:p>
          <a:p>
            <a:pPr marR="0" lvl="0" defTabSz="914400" fontAlgn="base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0000"/>
              <a:tabLst/>
            </a:pPr>
            <a:r>
              <a:rPr lang="en-US" sz="2000" b="1" dirty="0" smtClean="0">
                <a:solidFill>
                  <a:srgbClr val="FFFFFF"/>
                </a:solidFill>
              </a:rPr>
              <a:t>Frederick, MD 21705</a:t>
            </a:r>
          </a:p>
          <a:p>
            <a:pPr marR="0" lvl="0" defTabSz="914400" fontAlgn="base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0000"/>
              <a:tabLst/>
            </a:pPr>
            <a:endParaRPr lang="en-US" sz="2000" b="1" dirty="0" smtClean="0">
              <a:solidFill>
                <a:srgbClr val="FFFFFF"/>
              </a:solidFill>
            </a:endParaRPr>
          </a:p>
          <a:p>
            <a:pPr marR="0" lvl="0" defTabSz="914400" fontAlgn="base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0000"/>
              <a:tabLst/>
            </a:pPr>
            <a:r>
              <a:rPr lang="en-US" sz="2000" b="1" dirty="0" smtClean="0">
                <a:solidFill>
                  <a:srgbClr val="FFFFFF"/>
                </a:solidFill>
              </a:rPr>
              <a:t>office: 301-694-4899</a:t>
            </a:r>
          </a:p>
          <a:p>
            <a:pPr marR="0" lvl="0" defTabSz="914400" fontAlgn="base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0000"/>
              <a:tabLst/>
            </a:pPr>
            <a:r>
              <a:rPr lang="en-US" sz="2000" b="1" dirty="0" smtClean="0">
                <a:solidFill>
                  <a:srgbClr val="FFFFFF"/>
                </a:solidFill>
              </a:rPr>
              <a:t>fax: 301-694-4839</a:t>
            </a:r>
          </a:p>
        </p:txBody>
      </p:sp>
      <p:pic>
        <p:nvPicPr>
          <p:cNvPr id="8" name="Picture 7" descr="CEAM_60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1603582" cy="1447800"/>
          </a:xfrm>
          <a:prstGeom prst="rect">
            <a:avLst/>
          </a:prstGeom>
        </p:spPr>
      </p:pic>
      <p:pic>
        <p:nvPicPr>
          <p:cNvPr id="9" name="Picture 8" descr="MRMCA slide ROADS for CEAM 2013.jpg"/>
          <p:cNvPicPr>
            <a:picLocks noChangeAspect="1"/>
          </p:cNvPicPr>
          <p:nvPr/>
        </p:nvPicPr>
        <p:blipFill>
          <a:blip r:embed="rId4" cstate="print"/>
          <a:srcRect l="16947" t="4158" r="16264" b="36135"/>
          <a:stretch>
            <a:fillRect/>
          </a:stretch>
        </p:blipFill>
        <p:spPr>
          <a:xfrm>
            <a:off x="-1" y="1600200"/>
            <a:ext cx="5332307" cy="3429000"/>
          </a:xfrm>
          <a:prstGeom prst="rect">
            <a:avLst/>
          </a:prstGeom>
        </p:spPr>
      </p:pic>
      <p:pic>
        <p:nvPicPr>
          <p:cNvPr id="11" name="Picture 10" descr="MRMCA slide ROADS for CEAM 2013.jpg"/>
          <p:cNvPicPr>
            <a:picLocks noChangeAspect="1"/>
          </p:cNvPicPr>
          <p:nvPr/>
        </p:nvPicPr>
        <p:blipFill>
          <a:blip r:embed="rId4" cstate="print"/>
          <a:srcRect l="60808" t="74834" r="20252" b="8536"/>
          <a:stretch>
            <a:fillRect/>
          </a:stretch>
        </p:blipFill>
        <p:spPr>
          <a:xfrm>
            <a:off x="7696200" y="4114800"/>
            <a:ext cx="1447800" cy="914400"/>
          </a:xfrm>
          <a:prstGeom prst="rect">
            <a:avLst/>
          </a:prstGeom>
        </p:spPr>
      </p:pic>
      <p:pic>
        <p:nvPicPr>
          <p:cNvPr id="12" name="Picture 11" descr="MRMCA slide ROADS for CEAM 2013.jpg"/>
          <p:cNvPicPr>
            <a:picLocks noChangeAspect="1"/>
          </p:cNvPicPr>
          <p:nvPr/>
        </p:nvPicPr>
        <p:blipFill>
          <a:blip r:embed="rId4" cstate="print"/>
          <a:srcRect l="16947" t="74834" r="50157" b="8536"/>
          <a:stretch>
            <a:fillRect/>
          </a:stretch>
        </p:blipFill>
        <p:spPr>
          <a:xfrm>
            <a:off x="5334000" y="4114800"/>
            <a:ext cx="2514600" cy="9144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828800" y="0"/>
            <a:ext cx="7315200" cy="1143000"/>
            <a:chOff x="1828800" y="0"/>
            <a:chExt cx="7315200" cy="1143000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1828800" y="0"/>
              <a:ext cx="7315200" cy="1143000"/>
            </a:xfrm>
            <a:prstGeom prst="rect">
              <a:avLst/>
            </a:prstGeom>
          </p:spPr>
          <p:txBody>
            <a:bodyPr vert="horz" lIns="91440" tIns="0" rIns="45720" bIns="0" rtlCol="0" anchor="t">
              <a:normAutofit fontScale="92500"/>
              <a:scene3d>
                <a:camera prst="orthographicFront"/>
                <a:lightRig rig="threePt" dir="t">
                  <a:rot lat="0" lon="0" rev="4800000"/>
                </a:lightRig>
              </a:scene3d>
              <a:sp3d prstMaterial="matte">
                <a:bevelT w="50800" h="1016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2013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Fall</a:t>
              </a: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Conference</a:t>
              </a:r>
              <a:r>
                <a:rPr kumimoji="0" lang="fr-FR" sz="47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fr-FR" sz="47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1">
                      <a:satMod val="150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Exhibitor</a:t>
              </a:r>
              <a:endPara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905000" y="762000"/>
              <a:ext cx="7086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528</TotalTime>
  <Words>576</Words>
  <Application>Microsoft Office PowerPoint</Application>
  <PresentationFormat>On-screen Show (4:3)</PresentationFormat>
  <Paragraphs>195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Module</vt:lpstr>
      <vt:lpstr>Slide 1</vt:lpstr>
      <vt:lpstr>Slide 2</vt:lpstr>
      <vt:lpstr>MetroCount®       traffic data specialists</vt:lpstr>
      <vt:lpstr>Located in Neenah, Wisconsin, Neenah Foundry is a supplier of municipal castings including manhole frames, lids and grates, trench castings, decorative tree grates, to name a few. Since 1872, Neenah Foundry has been a consistent leader in producing durable castings that are used across the country. Neenah Foundry operates with a strict adherence to process standards, which assures consistent quality.  </vt:lpstr>
      <vt:lpstr>Slide 5</vt:lpstr>
      <vt:lpstr>Slide 6</vt:lpstr>
      <vt:lpstr>Manufacturer’s Representative Serving the Water/Wastewater Industry</vt:lpstr>
      <vt:lpstr>Slide 8</vt:lpstr>
      <vt:lpstr>Maryland Concrete </vt:lpstr>
      <vt:lpstr>Slide 10</vt:lpstr>
      <vt:lpstr>Slide 11</vt:lpstr>
      <vt:lpstr>Snap-Tite  </vt:lpstr>
      <vt:lpstr>Services BAI provides: Solid Waste Management Shale Gas Development Property Reuse &amp; Restoration Natural Resources Management Energy Transmission Development Renewable Energy Development </vt:lpstr>
      <vt:lpstr>Slide 14</vt:lpstr>
      <vt:lpstr> </vt:lpstr>
      <vt:lpstr>Kim Engineering, Inc. </vt:lpstr>
      <vt:lpstr>Stantec Consulting Services Inc. </vt:lpstr>
      <vt:lpstr>Slide 18</vt:lpstr>
      <vt:lpstr>Federal Highway Administration (FHWA) MD State Highway Administration (SHA)</vt:lpstr>
      <vt:lpstr>Slide 20</vt:lpstr>
      <vt:lpstr>University of Maryland </vt:lpstr>
      <vt:lpstr>Slide 22</vt:lpstr>
    </vt:vector>
  </TitlesOfParts>
  <Company>Gannett Fleming,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Charles P. Johnson &amp; Associates, Inc. </dc:title>
  <dc:creator>tconnor</dc:creator>
  <cp:lastModifiedBy>tconnor</cp:lastModifiedBy>
  <cp:revision>48</cp:revision>
  <dcterms:created xsi:type="dcterms:W3CDTF">2013-08-15T18:21:32Z</dcterms:created>
  <dcterms:modified xsi:type="dcterms:W3CDTF">2013-09-19T11:15:46Z</dcterms:modified>
</cp:coreProperties>
</file>