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sldIdLst>
    <p:sldId id="274" r:id="rId2"/>
    <p:sldId id="287" r:id="rId3"/>
    <p:sldId id="288" r:id="rId4"/>
    <p:sldId id="289" r:id="rId5"/>
    <p:sldId id="291" r:id="rId6"/>
    <p:sldId id="290" r:id="rId7"/>
    <p:sldId id="259" r:id="rId8"/>
    <p:sldId id="260" r:id="rId9"/>
    <p:sldId id="261" r:id="rId10"/>
    <p:sldId id="262" r:id="rId11"/>
    <p:sldId id="270" r:id="rId12"/>
    <p:sldId id="268" r:id="rId13"/>
    <p:sldId id="285" r:id="rId14"/>
    <p:sldId id="273" r:id="rId15"/>
    <p:sldId id="271" r:id="rId16"/>
    <p:sldId id="283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78462" autoAdjust="0"/>
  </p:normalViewPr>
  <p:slideViewPr>
    <p:cSldViewPr>
      <p:cViewPr>
        <p:scale>
          <a:sx n="50" d="100"/>
          <a:sy n="50" d="100"/>
        </p:scale>
        <p:origin x="-562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9EDD8F-E1D5-4CED-9DFC-2CF4468203BB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2697F-9A2D-4C85-89E7-2EB9366397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46807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C55EBA-3D3F-4259-9CCC-A325BD2319A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87F387-15AF-43D3-9917-8373A8F43FEC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NACE 2010 will be held in Fort Worth, TX at the Sheraton Hotel.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0B8C-8A28-4580-A2F8-CAF010158EC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8F07-7F38-405C-BFB1-025ECBB710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0B8C-8A28-4580-A2F8-CAF010158EC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8F07-7F38-405C-BFB1-025ECBB710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0B8C-8A28-4580-A2F8-CAF010158EC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8F07-7F38-405C-BFB1-025ECBB710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0B8C-8A28-4580-A2F8-CAF010158EC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8F07-7F38-405C-BFB1-025ECBB710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0B8C-8A28-4580-A2F8-CAF010158EC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8F07-7F38-405C-BFB1-025ECBB710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0B8C-8A28-4580-A2F8-CAF010158EC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8F07-7F38-405C-BFB1-025ECBB710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0B8C-8A28-4580-A2F8-CAF010158EC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8F07-7F38-405C-BFB1-025ECBB710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0B8C-8A28-4580-A2F8-CAF010158EC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8F07-7F38-405C-BFB1-025ECBB710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0B8C-8A28-4580-A2F8-CAF010158EC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8F07-7F38-405C-BFB1-025ECBB710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0B8C-8A28-4580-A2F8-CAF010158EC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8F07-7F38-405C-BFB1-025ECBB710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0B8C-8A28-4580-A2F8-CAF010158EC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DE28F07-7F38-405C-BFB1-025ECBB710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CA0B8C-8A28-4580-A2F8-CAF010158EC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E28F07-7F38-405C-BFB1-025ECBB7108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381000"/>
            <a:ext cx="8686800" cy="1600200"/>
          </a:xfrm>
        </p:spPr>
        <p:txBody>
          <a:bodyPr/>
          <a:lstStyle/>
          <a:p>
            <a:pPr eaLnBrk="1" hangingPunct="1"/>
            <a:r>
              <a:rPr lang="en-US" sz="4000" smtClean="0"/>
              <a:t>National Association of County Engineers</a:t>
            </a:r>
            <a:br>
              <a:rPr lang="en-US" sz="4000" smtClean="0"/>
            </a:br>
            <a:r>
              <a:rPr lang="en-US" sz="2800" smtClean="0"/>
              <a:t>“The Voice of County Road Officials”</a:t>
            </a:r>
          </a:p>
        </p:txBody>
      </p:sp>
      <p:sp>
        <p:nvSpPr>
          <p:cNvPr id="2051" name="Rectangle 1028"/>
          <p:cNvSpPr>
            <a:spLocks noChangeArrowheads="1"/>
          </p:cNvSpPr>
          <p:nvPr/>
        </p:nvSpPr>
        <p:spPr bwMode="auto">
          <a:xfrm>
            <a:off x="5408613" y="3867150"/>
            <a:ext cx="260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 </a:t>
            </a:r>
          </a:p>
        </p:txBody>
      </p:sp>
      <p:pic>
        <p:nvPicPr>
          <p:cNvPr id="8197" name="Picture 102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B64250"/>
              </a:clrFrom>
              <a:clrTo>
                <a:srgbClr val="B6425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3600" y="2133600"/>
            <a:ext cx="4751388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533400"/>
            <a:ext cx="7772400" cy="1219200"/>
          </a:xfrm>
        </p:spPr>
        <p:txBody>
          <a:bodyPr/>
          <a:lstStyle/>
          <a:p>
            <a:pPr algn="ctr"/>
            <a:r>
              <a:rPr lang="en-US" sz="4800" dirty="0" smtClean="0">
                <a:latin typeface="Arial Black" pitchFamily="34" charset="0"/>
              </a:rPr>
              <a:t>Towards Zero Deaths</a:t>
            </a:r>
            <a:endParaRPr lang="en-US" sz="4800" dirty="0">
              <a:latin typeface="Arial Black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133600"/>
            <a:ext cx="8385048" cy="42672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TZD for Counties</a:t>
            </a:r>
          </a:p>
          <a:p>
            <a:pPr>
              <a:buFont typeface="Arial" pitchFamily="34" charset="0"/>
              <a:buChar char="•"/>
            </a:pPr>
            <a:endParaRPr lang="en-US" sz="48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Adoption and Implementation by Counties</a:t>
            </a:r>
          </a:p>
          <a:p>
            <a:pPr algn="ctr"/>
            <a:endParaRPr lang="en-US" sz="4800" dirty="0" smtClean="0">
              <a:latin typeface="Arial Black" pitchFamily="34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TZD Can be Many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686800" cy="438912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An “Umbrella” of Safety Programs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 toolbox of strategies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 common national vision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 program to unite stakeholders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The US component of Decade of Action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 commitment to saving lives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533400"/>
            <a:ext cx="7772400" cy="1219200"/>
          </a:xfrm>
        </p:spPr>
        <p:txBody>
          <a:bodyPr/>
          <a:lstStyle/>
          <a:p>
            <a:pPr algn="ctr"/>
            <a:r>
              <a:rPr lang="en-US" sz="4800" dirty="0" smtClean="0">
                <a:latin typeface="Arial Black" pitchFamily="34" charset="0"/>
              </a:rPr>
              <a:t>Towards Zero Deaths</a:t>
            </a:r>
            <a:endParaRPr lang="en-US" sz="4800" dirty="0">
              <a:latin typeface="Arial Black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133600"/>
            <a:ext cx="8385048" cy="4267200"/>
          </a:xfrm>
        </p:spPr>
        <p:txBody>
          <a:bodyPr>
            <a:normAutofit/>
          </a:bodyPr>
          <a:lstStyle/>
          <a:p>
            <a:r>
              <a:rPr lang="en-US" sz="3800" b="1" dirty="0" smtClean="0">
                <a:latin typeface="Arial" pitchFamily="34" charset="0"/>
                <a:cs typeface="Arial" pitchFamily="34" charset="0"/>
              </a:rPr>
              <a:t>Adoption and Implementation by Counties</a:t>
            </a:r>
          </a:p>
          <a:p>
            <a:endParaRPr lang="en-US" sz="3800" dirty="0" smtClean="0">
              <a:latin typeface="Arial Black" pitchFamily="34" charset="0"/>
            </a:endParaRPr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“A commitment to a comprehensive, multidisciplinary, aggressive, and proactive approach to improving highway safety”</a:t>
            </a:r>
          </a:p>
          <a:p>
            <a:endParaRPr lang="en-US" sz="3800" dirty="0" smtClean="0">
              <a:latin typeface="Arial Black" pitchFamily="34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95400"/>
          </a:xfrm>
        </p:spPr>
        <p:txBody>
          <a:bodyPr/>
          <a:lstStyle/>
          <a:p>
            <a:pPr algn="ctr"/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5029200"/>
          </a:xfrm>
        </p:spPr>
        <p:txBody>
          <a:bodyPr>
            <a:noAutofit/>
          </a:bodyPr>
          <a:lstStyle/>
          <a:p>
            <a:pPr lvl="0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Establishment of Inter-Departmental and/or Inter-Agency work group</a:t>
            </a:r>
          </a:p>
          <a:p>
            <a:pPr lvl="0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Review and consideration of all identified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strategies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Commitment to data collection and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analysis</a:t>
            </a:r>
          </a:p>
          <a:p>
            <a:pPr lvl="0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Participate in SHSP Development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Development of Local Safety Improvement Plan</a:t>
            </a:r>
          </a:p>
          <a:p>
            <a:pPr lvl="0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Continuing Education</a:t>
            </a:r>
          </a:p>
          <a:p>
            <a:pPr>
              <a:buNone/>
            </a:pP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NACE 2014 Baton Rouge</a:t>
            </a:r>
            <a:br>
              <a:rPr lang="en-US" dirty="0" smtClean="0"/>
            </a:br>
            <a:r>
              <a:rPr lang="en-US" dirty="0" smtClean="0"/>
              <a:t>April 13-17</a:t>
            </a:r>
            <a:endParaRPr lang="en-US" dirty="0"/>
          </a:p>
        </p:txBody>
      </p:sp>
      <p:pic>
        <p:nvPicPr>
          <p:cNvPr id="5124" name="Picture 4" descr="Thumbnail Previ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2133600"/>
            <a:ext cx="6152261" cy="3124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 Safety Focus Areas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534400" cy="4389120"/>
          </a:xfrm>
        </p:spPr>
        <p:txBody>
          <a:bodyPr>
            <a:normAutofit/>
          </a:bodyPr>
          <a:lstStyle/>
          <a:p>
            <a:pPr lvl="0"/>
            <a:r>
              <a:rPr lang="en-US" sz="3200" dirty="0" smtClean="0"/>
              <a:t>Safer drivers and passengers</a:t>
            </a:r>
          </a:p>
          <a:p>
            <a:r>
              <a:rPr lang="en-US" sz="3200" dirty="0" smtClean="0"/>
              <a:t>Safer infrastructure</a:t>
            </a:r>
          </a:p>
          <a:p>
            <a:r>
              <a:rPr lang="en-US" sz="3200" dirty="0" smtClean="0"/>
              <a:t>Safer vehicles</a:t>
            </a:r>
          </a:p>
          <a:p>
            <a:pPr lvl="0"/>
            <a:r>
              <a:rPr lang="en-US" sz="3200" dirty="0" smtClean="0"/>
              <a:t>Safer vulnerable users</a:t>
            </a:r>
          </a:p>
          <a:p>
            <a:pPr lvl="0"/>
            <a:r>
              <a:rPr lang="en-US" sz="3200" dirty="0" smtClean="0"/>
              <a:t>Enhanced emergency medical services (EMS)</a:t>
            </a:r>
          </a:p>
          <a:p>
            <a:pPr lvl="0"/>
            <a:r>
              <a:rPr lang="en-US" sz="3200" dirty="0" smtClean="0"/>
              <a:t>Improved safety management and data processes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Improved safety management and data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Include the public health community and injury surveillance practices in the development, implementation, and evaluation of state, regional, and local safety plans</a:t>
            </a:r>
          </a:p>
          <a:p>
            <a:pPr lvl="0"/>
            <a:r>
              <a:rPr lang="en-US" dirty="0" smtClean="0"/>
              <a:t>Improve the accuracy and completeness of crash location information</a:t>
            </a:r>
          </a:p>
          <a:p>
            <a:pPr lvl="0"/>
            <a:r>
              <a:rPr lang="en-US" dirty="0" smtClean="0"/>
              <a:t>Develop and promote core competencies for all positions within transportation agencies, and ensure staff is knowledgeable regarding the state of the practice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219200"/>
          </a:xfrm>
        </p:spPr>
        <p:txBody>
          <a:bodyPr/>
          <a:lstStyle/>
          <a:p>
            <a:pPr algn="ctr"/>
            <a:r>
              <a:rPr lang="en-US" dirty="0" smtClean="0"/>
              <a:t>NACE Affiliates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Regions_2_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828800"/>
            <a:ext cx="7893636" cy="4724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100  % Affiliates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4" descr="Picture100percent2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822952"/>
            <a:ext cx="8250600" cy="5035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609600"/>
            <a:ext cx="8385048" cy="1600200"/>
          </a:xfrm>
        </p:spPr>
        <p:txBody>
          <a:bodyPr/>
          <a:lstStyle/>
          <a:p>
            <a:pPr algn="ctr"/>
            <a:r>
              <a:rPr lang="en-US" sz="4400" dirty="0" smtClean="0"/>
              <a:t>New DOT </a:t>
            </a:r>
            <a:r>
              <a:rPr lang="en-US" sz="4400" dirty="0" smtClean="0"/>
              <a:t>Secretary Anthony Foxx</a:t>
            </a:r>
            <a:br>
              <a:rPr lang="en-US" sz="4400" dirty="0" smtClean="0"/>
            </a:br>
            <a:r>
              <a:rPr lang="en-US" sz="4400" dirty="0" smtClean="0"/>
              <a:t>(Previous </a:t>
            </a:r>
            <a:r>
              <a:rPr lang="en-US" sz="4400" dirty="0" smtClean="0"/>
              <a:t>Charlotte </a:t>
            </a:r>
            <a:r>
              <a:rPr lang="en-US" sz="4400" dirty="0" smtClean="0"/>
              <a:t>Mayor) </a:t>
            </a: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1746" name="Picture 2" descr="1510657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819400"/>
            <a:ext cx="6629840" cy="4038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Highway Trust Fund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43985-land-Highw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2537460"/>
            <a:ext cx="6400800" cy="43205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457200"/>
            <a:ext cx="7772400" cy="1447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gasprice1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2895"/>
            <a:ext cx="9144000" cy="62522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914400"/>
            <a:ext cx="7772400" cy="1524000"/>
          </a:xfrm>
        </p:spPr>
        <p:txBody>
          <a:bodyPr/>
          <a:lstStyle/>
          <a:p>
            <a:pPr algn="ctr"/>
            <a:r>
              <a:rPr lang="en-US" sz="4800" dirty="0" smtClean="0">
                <a:latin typeface="Arial Black" pitchFamily="34" charset="0"/>
              </a:rPr>
              <a:t>Focus Areas</a:t>
            </a:r>
            <a:endParaRPr lang="en-US" sz="4800" dirty="0">
              <a:latin typeface="Arial Black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895600"/>
            <a:ext cx="8458200" cy="3657600"/>
          </a:xfrm>
        </p:spPr>
        <p:txBody>
          <a:bodyPr>
            <a:normAutofit fontScale="40000" lnSpcReduction="20000"/>
          </a:bodyPr>
          <a:lstStyle/>
          <a:p>
            <a:r>
              <a:rPr lang="en-US" sz="14400" b="1" dirty="0" smtClean="0">
                <a:latin typeface="Arial" pitchFamily="34" charset="0"/>
                <a:cs typeface="Arial" pitchFamily="34" charset="0"/>
              </a:rPr>
              <a:t>EDC2 – LPA Initiative</a:t>
            </a:r>
          </a:p>
          <a:p>
            <a:r>
              <a:rPr lang="en-US" sz="14400" b="1" dirty="0" smtClean="0">
                <a:latin typeface="Arial" pitchFamily="34" charset="0"/>
                <a:cs typeface="Arial" pitchFamily="34" charset="0"/>
              </a:rPr>
              <a:t>MAP-21</a:t>
            </a:r>
          </a:p>
          <a:p>
            <a:r>
              <a:rPr lang="en-US" sz="14400" b="1" dirty="0" smtClean="0">
                <a:latin typeface="Arial" pitchFamily="34" charset="0"/>
                <a:cs typeface="Arial" pitchFamily="34" charset="0"/>
              </a:rPr>
              <a:t>TZD</a:t>
            </a:r>
          </a:p>
          <a:p>
            <a:endParaRPr lang="en-US" sz="3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381000"/>
            <a:ext cx="7696200" cy="1600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Local Public Agency (LPA) EDC-II Initiatives</a:t>
            </a:r>
            <a:endParaRPr lang="en-US" sz="31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2133600"/>
            <a:ext cx="8458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dirty="0" smtClean="0"/>
              <a:t>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EDC Exchange September 24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Draft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LPA Implementation Plan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Stakeholder Partnering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Certification/Qualification Program </a:t>
            </a:r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for LPAs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Consultant Selection Strategies for    Engineering Services</a:t>
            </a:r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10600" cy="1066800"/>
          </a:xfrm>
        </p:spPr>
        <p:txBody>
          <a:bodyPr>
            <a:noAutofit/>
          </a:bodyPr>
          <a:lstStyle/>
          <a:p>
            <a:pPr algn="ctr"/>
            <a:r>
              <a:rPr lang="en-US" sz="5400" dirty="0" smtClean="0">
                <a:latin typeface="Arial Black" pitchFamily="34" charset="0"/>
              </a:rPr>
              <a:t>MAP-21</a:t>
            </a:r>
            <a:endParaRPr lang="en-US" sz="5400" dirty="0">
              <a:latin typeface="Arial Black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1676400"/>
            <a:ext cx="8156448" cy="4800600"/>
          </a:xfrm>
        </p:spPr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Off System Bridge Program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Federal Lands Access Program</a:t>
            </a:r>
          </a:p>
          <a:p>
            <a:pPr lvl="1">
              <a:buFont typeface="Arial" pitchFamily="34" charset="0"/>
              <a:buChar char="•"/>
            </a:pP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Local Representative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Safety</a:t>
            </a:r>
          </a:p>
          <a:p>
            <a:pPr lvl="1">
              <a:buFont typeface="Arial" pitchFamily="34" charset="0"/>
              <a:buChar char="•"/>
            </a:pP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Data acquisition and analysis</a:t>
            </a:r>
          </a:p>
          <a:p>
            <a:pPr lvl="1">
              <a:buFont typeface="Arial" pitchFamily="34" charset="0"/>
              <a:buChar char="•"/>
            </a:pP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Developing local safety improvement plans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Streamlining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Performance Management/Measures?</a:t>
            </a:r>
          </a:p>
          <a:p>
            <a:pPr lvl="1">
              <a:buFont typeface="Arial" pitchFamily="34" charset="0"/>
              <a:buChar char="•"/>
            </a:pP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Safety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38&quot;&gt;&lt;property id=&quot;20148&quot; value=&quot;5&quot;/&gt;&lt;property id=&quot;20300&quot; value=&quot;Slide 7 - &amp;quot;Focus Areas&amp;quot;&quot;/&gt;&lt;property id=&quot;20307&quot; value=&quot;259&quot;/&gt;&lt;/object&gt;&lt;object type=&quot;3&quot; unique_id=&quot;10064&quot;&gt;&lt;property id=&quot;20148&quot; value=&quot;5&quot;/&gt;&lt;property id=&quot;20300&quot; value=&quot;Slide 8 - &amp;quot;Local Public Agency (LPA) EDC-II Initiatives&amp;quot;&quot;/&gt;&lt;property id=&quot;20307&quot; value=&quot;260&quot;/&gt;&lt;/object&gt;&lt;object type=&quot;3&quot; unique_id=&quot;10065&quot;&gt;&lt;property id=&quot;20148&quot; value=&quot;5&quot;/&gt;&lt;property id=&quot;20300&quot; value=&quot;Slide 9 - &amp;quot;MAP-21&amp;quot;&quot;/&gt;&lt;property id=&quot;20307&quot; value=&quot;261&quot;/&gt;&lt;/object&gt;&lt;object type=&quot;3&quot; unique_id=&quot;10090&quot;&gt;&lt;property id=&quot;20148&quot; value=&quot;5&quot;/&gt;&lt;property id=&quot;20300&quot; value=&quot;Slide 10 - &amp;quot;Towards Zero Deaths&amp;quot;&quot;/&gt;&lt;property id=&quot;20307&quot; value=&quot;262&quot;/&gt;&lt;/object&gt;&lt;object type=&quot;3&quot; unique_id=&quot;10655&quot;&gt;&lt;property id=&quot;20148&quot; value=&quot;5&quot;/&gt;&lt;property id=&quot;20300&quot; value=&quot;Slide 12 - &amp;quot;Towards Zero Deaths&amp;quot;&quot;/&gt;&lt;property id=&quot;20307&quot; value=&quot;268&quot;/&gt;&lt;/object&gt;&lt;object type=&quot;3&quot; unique_id=&quot;10802&quot;&gt;&lt;property id=&quot;20148&quot; value=&quot;5&quot;/&gt;&lt;property id=&quot;20300&quot; value=&quot;Slide 11 - &amp;quot;TZD Can be Many Things&amp;quot;&quot;/&gt;&lt;property id=&quot;20307&quot; value=&quot;270&quot;/&gt;&lt;/object&gt;&lt;object type=&quot;3&quot; unique_id=&quot;10804&quot;&gt;&lt;property id=&quot;20148&quot; value=&quot;5&quot;/&gt;&lt;property id=&quot;20300&quot; value=&quot;Slide 15 - &amp;quot;Key Safety Focus Areas &amp;quot;&quot;/&gt;&lt;property id=&quot;20307&quot; value=&quot;271&quot;/&gt;&lt;/object&gt;&lt;object type=&quot;3&quot; unique_id=&quot;10966&quot;&gt;&lt;property id=&quot;20148&quot; value=&quot;5&quot;/&gt;&lt;property id=&quot;20300&quot; value=&quot;Slide 14 - &amp;quot;NACE 2014 Baton Rouge&amp;#x0D;&amp;#x0A;April 13-17&amp;quot;&quot;/&gt;&lt;property id=&quot;20307&quot; value=&quot;273&quot;/&gt;&lt;/object&gt;&lt;object type=&quot;3&quot; unique_id=&quot;11035&quot;&gt;&lt;property id=&quot;20148&quot; value=&quot;5&quot;/&gt;&lt;property id=&quot;20300&quot; value=&quot;Slide 1 - &amp;quot;National Association of County Engineers&amp;#x0D;&amp;#x0A;“The Voice of County Road Officials”&amp;quot;&quot;/&gt;&lt;property id=&quot;20307&quot; value=&quot;274&quot;/&gt;&lt;/object&gt;&lt;object type=&quot;3&quot; unique_id=&quot;11667&quot;&gt;&lt;property id=&quot;20148&quot; value=&quot;5&quot;/&gt;&lt;property id=&quot;20300&quot; value=&quot;Slide 16 - &amp;quot;Improved safety management and data processes&amp;quot;&quot;/&gt;&lt;property id=&quot;20307&quot; value=&quot;283&quot;/&gt;&lt;/object&gt;&lt;object type=&quot;3&quot; unique_id=&quot;11813&quot;&gt;&lt;property id=&quot;20148&quot; value=&quot;5&quot;/&gt;&lt;property id=&quot;20300&quot; value=&quot;Slide 13 - &amp;quot;Implementation&amp;quot;&quot;/&gt;&lt;property id=&quot;20307&quot; value=&quot;285&quot;/&gt;&lt;/object&gt;&lt;object type=&quot;3&quot; unique_id=&quot;12107&quot;&gt;&lt;property id=&quot;20148&quot; value=&quot;5&quot;/&gt;&lt;property id=&quot;20300&quot; value=&quot;Slide 2 - &amp;quot;NACE Affiliates&amp;quot;&quot;/&gt;&lt;property id=&quot;20307&quot; value=&quot;287&quot;/&gt;&lt;/object&gt;&lt;object type=&quot;3&quot; unique_id=&quot;12108&quot;&gt;&lt;property id=&quot;20148&quot; value=&quot;5&quot;/&gt;&lt;property id=&quot;20300&quot; value=&quot;Slide 3 - &amp;quot;100  % Affiliates&amp;quot;&quot;/&gt;&lt;property id=&quot;20307&quot; value=&quot;288&quot;/&gt;&lt;/object&gt;&lt;object type=&quot;3&quot; unique_id=&quot;12394&quot;&gt;&lt;property id=&quot;20148&quot; value=&quot;5&quot;/&gt;&lt;property id=&quot;20300&quot; value=&quot;Slide 4 - &amp;quot;New DOT Secretary Anthony Foxx&amp;#x0D;&amp;#x0A;(Previous Charlotte Mayor) &amp;quot;&quot;/&gt;&lt;property id=&quot;20307&quot; value=&quot;289&quot;/&gt;&lt;/object&gt;&lt;object type=&quot;3&quot; unique_id=&quot;12446&quot;&gt;&lt;property id=&quot;20148&quot; value=&quot;5&quot;/&gt;&lt;property id=&quot;20300&quot; value=&quot;Slide 6&quot;/&gt;&lt;property id=&quot;20307&quot; value=&quot;290&quot;/&gt;&lt;/object&gt;&lt;object type=&quot;3&quot; unique_id=&quot;12501&quot;&gt;&lt;property id=&quot;20148&quot; value=&quot;5&quot;/&gt;&lt;property id=&quot;20300&quot; value=&quot;Slide 5 - &amp;quot;Highway Trust Fund&amp;quot;&quot;/&gt;&lt;property id=&quot;20307&quot; value=&quot;291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</TotalTime>
  <Words>308</Words>
  <Application>Microsoft Office PowerPoint</Application>
  <PresentationFormat>On-screen Show (4:3)</PresentationFormat>
  <Paragraphs>69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National Association of County Engineers “The Voice of County Road Officials”</vt:lpstr>
      <vt:lpstr>NACE Affiliates</vt:lpstr>
      <vt:lpstr>100  % Affiliates</vt:lpstr>
      <vt:lpstr>New DOT Secretary Anthony Foxx (Previous Charlotte Mayor) </vt:lpstr>
      <vt:lpstr>Highway Trust Fund</vt:lpstr>
      <vt:lpstr>Slide 6</vt:lpstr>
      <vt:lpstr>Focus Areas</vt:lpstr>
      <vt:lpstr>Local Public Agency (LPA) EDC-II Initiatives</vt:lpstr>
      <vt:lpstr>MAP-21</vt:lpstr>
      <vt:lpstr>Towards Zero Deaths</vt:lpstr>
      <vt:lpstr>TZD Can be Many Things</vt:lpstr>
      <vt:lpstr>Towards Zero Deaths</vt:lpstr>
      <vt:lpstr>Implementation</vt:lpstr>
      <vt:lpstr>NACE 2014 Baton Rouge April 13-17</vt:lpstr>
      <vt:lpstr>Key Safety Focus Areas </vt:lpstr>
      <vt:lpstr>Improved safety management and data processes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NACE Update</dc:title>
  <dc:creator>broberts</dc:creator>
  <cp:lastModifiedBy>broberts</cp:lastModifiedBy>
  <cp:revision>119</cp:revision>
  <dcterms:created xsi:type="dcterms:W3CDTF">2011-08-02T14:29:48Z</dcterms:created>
  <dcterms:modified xsi:type="dcterms:W3CDTF">2013-09-19T14:31:34Z</dcterms:modified>
</cp:coreProperties>
</file>